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3"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276"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2286"/>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88595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4793743"/>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114550"/>
            <a:ext cx="6400800" cy="131445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2/7/2022</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1815084"/>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14300"/>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1586484"/>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1657350"/>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1649588"/>
            <a:ext cx="457200" cy="330994"/>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8" name="Title 7"/>
          <p:cNvSpPr>
            <a:spLocks noGrp="1"/>
          </p:cNvSpPr>
          <p:nvPr>
            <p:ph type="ctrTitle"/>
          </p:nvPr>
        </p:nvSpPr>
        <p:spPr>
          <a:xfrm>
            <a:off x="685800" y="285750"/>
            <a:ext cx="7772400" cy="131445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16586"/>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4793743"/>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16586"/>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802505" y="2458593"/>
            <a:ext cx="468401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194322"/>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2265188"/>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2257426"/>
            <a:ext cx="457200" cy="330994"/>
          </a:xfrm>
        </p:spPr>
        <p:txBody>
          <a:bodyPr/>
          <a:lstStyle/>
          <a:p>
            <a:fld id="{B6F15528-21DE-4FAA-801E-634DDDAF4B2B}" type="slidenum">
              <a:rPr lang="en-US" smtClean="0"/>
              <a:pPr/>
              <a:t>‹#›</a:t>
            </a:fld>
            <a:endParaRPr lang="en-US"/>
          </a:p>
        </p:txBody>
      </p:sp>
      <p:sp>
        <p:nvSpPr>
          <p:cNvPr id="3" name="Vertical Text Placeholder 2"/>
          <p:cNvSpPr>
            <a:spLocks noGrp="1"/>
          </p:cNvSpPr>
          <p:nvPr>
            <p:ph type="body" orient="vert" idx="1"/>
          </p:nvPr>
        </p:nvSpPr>
        <p:spPr>
          <a:xfrm>
            <a:off x="304800" y="228600"/>
            <a:ext cx="6553200" cy="43660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228601"/>
            <a:ext cx="1447800" cy="4388644"/>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769779"/>
            <a:ext cx="457200" cy="330994"/>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301752" y="1145286"/>
            <a:ext cx="850392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4288"/>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1714500"/>
            <a:ext cx="8833104" cy="228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06764"/>
            <a:ext cx="8833104" cy="1604772"/>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057400"/>
            <a:ext cx="6480174" cy="1254919"/>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4793743"/>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14300"/>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2/7/2022</a:t>
            </a:fld>
            <a:endParaRPr lang="en-US"/>
          </a:p>
        </p:txBody>
      </p:sp>
      <p:sp>
        <p:nvSpPr>
          <p:cNvPr id="8" name="Straight Connector 7"/>
          <p:cNvSpPr>
            <a:spLocks noChangeShapeType="1"/>
          </p:cNvSpPr>
          <p:nvPr/>
        </p:nvSpPr>
        <p:spPr bwMode="auto">
          <a:xfrm>
            <a:off x="152400" y="18288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1586484"/>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1657350"/>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1649588"/>
            <a:ext cx="457200" cy="330994"/>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722313" y="400050"/>
            <a:ext cx="7772400" cy="1143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171450"/>
            <a:ext cx="8534400" cy="569214"/>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4807458"/>
            <a:ext cx="3044952" cy="274320"/>
          </a:xfrm>
        </p:spPr>
        <p:txBody>
          <a:bodyPr/>
          <a:lstStyle/>
          <a:p>
            <a:fld id="{1D8BD707-D9CF-40AE-B4C6-C98DA3205C09}"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flipV="1">
            <a:off x="4563081" y="1181739"/>
            <a:ext cx="8921" cy="3614668"/>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028700"/>
            <a:ext cx="4038600" cy="3511296"/>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028700"/>
            <a:ext cx="4038600" cy="3511296"/>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1650206"/>
            <a:ext cx="0" cy="3140964"/>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08585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028700"/>
            <a:ext cx="8833104" cy="6858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4793742"/>
            <a:ext cx="8833104" cy="233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143000"/>
            <a:ext cx="4040188" cy="549731"/>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1" y="1143000"/>
            <a:ext cx="4041775" cy="54864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2/7/2022</a:t>
            </a:fld>
            <a:endParaRPr lang="en-US"/>
          </a:p>
        </p:txBody>
      </p:sp>
      <p:sp>
        <p:nvSpPr>
          <p:cNvPr id="8" name="Footer Placeholder 7"/>
          <p:cNvSpPr>
            <a:spLocks noGrp="1"/>
          </p:cNvSpPr>
          <p:nvPr>
            <p:ph type="ftr" sz="quarter" idx="11"/>
          </p:nvPr>
        </p:nvSpPr>
        <p:spPr>
          <a:xfrm>
            <a:off x="304800" y="4807458"/>
            <a:ext cx="3581400" cy="274320"/>
          </a:xfrm>
        </p:spPr>
        <p:txBody>
          <a:bodyPr/>
          <a:lstStyle/>
          <a:p>
            <a:endParaRPr lang="en-US"/>
          </a:p>
        </p:txBody>
      </p:sp>
      <p:sp>
        <p:nvSpPr>
          <p:cNvPr id="15" name="Straight Connector 14"/>
          <p:cNvSpPr>
            <a:spLocks noChangeShapeType="1"/>
          </p:cNvSpPr>
          <p:nvPr/>
        </p:nvSpPr>
        <p:spPr bwMode="auto">
          <a:xfrm>
            <a:off x="152400" y="96012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16586"/>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1853537"/>
            <a:ext cx="4041648" cy="2863803"/>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1853537"/>
            <a:ext cx="4038600" cy="286664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717027"/>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787893"/>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781812"/>
            <a:ext cx="457200" cy="330994"/>
          </a:xfrm>
        </p:spPr>
        <p:txBody>
          <a:bodyPr/>
          <a:lstStyle>
            <a:lvl1pPr algn="ctr">
              <a:defRPr/>
            </a:lvl1pPr>
          </a:lstStyle>
          <a:p>
            <a:fld id="{B6F15528-21DE-4FAA-801E-634DDDAF4B2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777015"/>
            <a:ext cx="457200" cy="330994"/>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16586"/>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4793743"/>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18872"/>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4743450"/>
            <a:ext cx="609600" cy="330993"/>
          </a:xfrm>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14300"/>
            <a:ext cx="8833104" cy="2286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89154"/>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457200"/>
            <a:ext cx="2743200" cy="440055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685800"/>
            <a:ext cx="2362200" cy="74295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485901"/>
            <a:ext cx="2362200" cy="3108722"/>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14300"/>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40005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514350"/>
            <a:ext cx="5638800" cy="4057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171450"/>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242316"/>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234554"/>
            <a:ext cx="457200" cy="330994"/>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1" name="Rectangle 20"/>
          <p:cNvSpPr>
            <a:spLocks noChangeArrowheads="1"/>
          </p:cNvSpPr>
          <p:nvPr/>
        </p:nvSpPr>
        <p:spPr bwMode="auto">
          <a:xfrm>
            <a:off x="149352" y="4791289"/>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2/7/2022</a:t>
            </a:fld>
            <a:endParaRPr lang="en-US"/>
          </a:p>
        </p:txBody>
      </p:sp>
      <p:sp>
        <p:nvSpPr>
          <p:cNvPr id="6" name="Footer Placeholder 5"/>
          <p:cNvSpPr>
            <a:spLocks noGrp="1"/>
          </p:cNvSpPr>
          <p:nvPr>
            <p:ph type="ftr" sz="quarter" idx="11"/>
          </p:nvPr>
        </p:nvSpPr>
        <p:spPr>
          <a:xfrm>
            <a:off x="301752" y="4808136"/>
            <a:ext cx="3383280" cy="27432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40005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14300"/>
            <a:ext cx="8833104" cy="226314"/>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457200"/>
            <a:ext cx="2743200" cy="440055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16586"/>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171450"/>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242316"/>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234554"/>
            <a:ext cx="457200" cy="330994"/>
          </a:xfrm>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3000375" y="3771900"/>
            <a:ext cx="5867400" cy="9144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457200"/>
            <a:ext cx="5867400" cy="32004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742950"/>
            <a:ext cx="2438400" cy="394335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4791289"/>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4803738"/>
            <a:ext cx="3044952" cy="274320"/>
          </a:xfrm>
        </p:spPr>
        <p:txBody>
          <a:bodyPr/>
          <a:lstStyle/>
          <a:p>
            <a:fld id="{1D8BD707-D9CF-40AE-B4C6-C98DA3205C09}" type="datetimeFigureOut">
              <a:rPr lang="en-US" smtClean="0"/>
              <a:pPr/>
              <a:t>2/7/2022</a:t>
            </a:fld>
            <a:endParaRPr lang="en-US"/>
          </a:p>
        </p:txBody>
      </p:sp>
      <p:sp>
        <p:nvSpPr>
          <p:cNvPr id="6" name="Footer Placeholder 5"/>
          <p:cNvSpPr>
            <a:spLocks noGrp="1"/>
          </p:cNvSpPr>
          <p:nvPr>
            <p:ph type="ftr" sz="quarter" idx="11"/>
          </p:nvPr>
        </p:nvSpPr>
        <p:spPr>
          <a:xfrm>
            <a:off x="301752" y="4808136"/>
            <a:ext cx="3584448" cy="27432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1"/>
            <a:ext cx="9144000" cy="104502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51435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4791289"/>
            <a:ext cx="8833104" cy="23217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4803738"/>
            <a:ext cx="3044952" cy="27432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pPr/>
              <a:t>2/7/2022</a:t>
            </a:fld>
            <a:endParaRPr lang="en-US"/>
          </a:p>
        </p:txBody>
      </p:sp>
      <p:sp>
        <p:nvSpPr>
          <p:cNvPr id="3" name="Footer Placeholder 2"/>
          <p:cNvSpPr>
            <a:spLocks noGrp="1"/>
          </p:cNvSpPr>
          <p:nvPr>
            <p:ph type="ftr" sz="quarter" idx="3"/>
          </p:nvPr>
        </p:nvSpPr>
        <p:spPr>
          <a:xfrm>
            <a:off x="304800" y="4808136"/>
            <a:ext cx="3581400" cy="27432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16586"/>
            <a:ext cx="8833104" cy="4910328"/>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957557"/>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717027"/>
            <a:ext cx="609600" cy="4572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787893"/>
            <a:ext cx="420624" cy="31546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780131"/>
            <a:ext cx="457200" cy="330994"/>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a:p>
        </p:txBody>
      </p:sp>
      <p:sp>
        <p:nvSpPr>
          <p:cNvPr id="22" name="Title Placeholder 21"/>
          <p:cNvSpPr>
            <a:spLocks noGrp="1"/>
          </p:cNvSpPr>
          <p:nvPr>
            <p:ph type="title"/>
          </p:nvPr>
        </p:nvSpPr>
        <p:spPr>
          <a:xfrm>
            <a:off x="301752" y="171450"/>
            <a:ext cx="8534400" cy="569214"/>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143000"/>
            <a:ext cx="8534400" cy="3449574"/>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Tableau</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73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Environment Setup</a:t>
            </a:r>
            <a:endParaRPr lang="en-IN" sz="4000" dirty="0"/>
          </a:p>
        </p:txBody>
      </p:sp>
      <p:sp>
        <p:nvSpPr>
          <p:cNvPr id="3" name="Content Placeholder 2"/>
          <p:cNvSpPr>
            <a:spLocks noGrp="1"/>
          </p:cNvSpPr>
          <p:nvPr>
            <p:ph sz="quarter" idx="1"/>
          </p:nvPr>
        </p:nvSpPr>
        <p:spPr>
          <a:xfrm>
            <a:off x="301752" y="1145286"/>
            <a:ext cx="8503920" cy="3646194"/>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Accept the Licence Agreement: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Read the licence agreement and if you agree, choose the “I have read and accepted the terms of this licence agreement” option.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Then , click “Install”.</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9" y="3028950"/>
            <a:ext cx="4763165" cy="1533930"/>
          </a:xfrm>
          <a:prstGeom prst="rect">
            <a:avLst/>
          </a:prstGeom>
        </p:spPr>
      </p:pic>
    </p:spTree>
    <p:extLst>
      <p:ext uri="{BB962C8B-B14F-4D97-AF65-F5344CB8AC3E}">
        <p14:creationId xmlns:p14="http://schemas.microsoft.com/office/powerpoint/2010/main" val="40184922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Renaming   and Hiding: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column names can be changed using the renaming option.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hide a column so  that it does not appear in the data view that we create.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These options are available by clicking on the data type icon in the metadata grid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27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34922" y="1276350"/>
            <a:ext cx="3637643" cy="3297238"/>
          </a:xfrm>
        </p:spPr>
      </p:pic>
    </p:spTree>
    <p:extLst>
      <p:ext uri="{BB962C8B-B14F-4D97-AF65-F5344CB8AC3E}">
        <p14:creationId xmlns:p14="http://schemas.microsoft.com/office/powerpoint/2010/main" val="15243802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Column Alias: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Each column of  the data source can be assigned an alias which helps better understand the nature of the column.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choose the aliases option from the above step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following screen is used to create and edit aliases.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467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98613" y="1144588"/>
            <a:ext cx="3710261" cy="3429000"/>
          </a:xfrm>
        </p:spPr>
      </p:pic>
    </p:spTree>
    <p:extLst>
      <p:ext uri="{BB962C8B-B14F-4D97-AF65-F5344CB8AC3E}">
        <p14:creationId xmlns:p14="http://schemas.microsoft.com/office/powerpoint/2010/main" val="2237412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Data Joining</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very  common requirement in any data analysis.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may need to join data from multiple sources or join data from different tables in a single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provides feature to join the table by using the data pane available under the Edit Data Source in the Data Menu.</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379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Joining</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Creating a Join: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the data source ‘Sample Superstore’ to create a join between Orders and Returns table.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Go to the data menu and choose the option Edit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Drag the two  tables Orders and Returns to the data pane.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Depending on the field name and data type , Tableau will automatically create a table which can be changed later.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777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Joining</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r>
              <a:rPr lang="en-US" sz="2000" b="1" dirty="0">
                <a:latin typeface="Times New Roman" panose="02020603050405020304" pitchFamily="18" charset="0"/>
                <a:cs typeface="Times New Roman" panose="02020603050405020304" pitchFamily="18" charset="0"/>
              </a:rPr>
              <a:t>Creating a Join:</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169" y="1428750"/>
            <a:ext cx="5673662" cy="3124200"/>
          </a:xfrm>
          <a:prstGeom prst="rect">
            <a:avLst/>
          </a:prstGeom>
        </p:spPr>
      </p:pic>
    </p:spTree>
    <p:extLst>
      <p:ext uri="{BB962C8B-B14F-4D97-AF65-F5344CB8AC3E}">
        <p14:creationId xmlns:p14="http://schemas.microsoft.com/office/powerpoint/2010/main" val="3877150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Joining</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Editing a Join Type: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type of join which the table creates automatically can be changed manually.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Click the middle of the two circles showing the join.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popup window appears which shows the four types of joins available.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automatically greys out some types of joins , which it finds irrelevant on the basis of data present in the data source.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19663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Joining</a:t>
            </a:r>
            <a:endParaRPr lang="en-IN" sz="4000" dirty="0"/>
          </a:p>
        </p:txBody>
      </p:sp>
      <p:sp>
        <p:nvSpPr>
          <p:cNvPr id="3" name="Content Placeholder 2"/>
          <p:cNvSpPr>
            <a:spLocks noGrp="1"/>
          </p:cNvSpPr>
          <p:nvPr>
            <p:ph sz="quarter" idx="1"/>
          </p:nvPr>
        </p:nvSpPr>
        <p:spPr>
          <a:xfrm>
            <a:off x="301752" y="1145286"/>
            <a:ext cx="8503920" cy="3636264"/>
          </a:xfrm>
        </p:spPr>
        <p:txBody>
          <a:bodyPr>
            <a:normAutofit/>
          </a:bodyPr>
          <a:lstStyle/>
          <a:p>
            <a:r>
              <a:rPr lang="en-US" sz="2000" b="1" dirty="0" smtClean="0">
                <a:latin typeface="Times New Roman" panose="02020603050405020304" pitchFamily="18" charset="0"/>
                <a:cs typeface="Times New Roman" panose="02020603050405020304" pitchFamily="18" charset="0"/>
              </a:rPr>
              <a:t>Editing a Join Type:</a:t>
            </a: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657350"/>
            <a:ext cx="5118369" cy="3028950"/>
          </a:xfrm>
          <a:prstGeom prst="rect">
            <a:avLst/>
          </a:prstGeom>
        </p:spPr>
      </p:pic>
    </p:spTree>
    <p:extLst>
      <p:ext uri="{BB962C8B-B14F-4D97-AF65-F5344CB8AC3E}">
        <p14:creationId xmlns:p14="http://schemas.microsoft.com/office/powerpoint/2010/main" val="3572466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Joining</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Editing Join Fields: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change the fields forming the join condition by clicking the data source option available in the join popup window.</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While selecting the field , we can also search for the field we are  looking for using the search text box.</a:t>
            </a:r>
          </a:p>
          <a:p>
            <a:pPr marL="0" indent="0">
              <a:buNone/>
            </a:pPr>
            <a:endParaRPr lang="en-US" sz="2000" b="1"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94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Environment Setup</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Start Trial: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the installation is completed , the screen prompts us with the option to start the trial now or later.</a:t>
            </a:r>
          </a:p>
          <a:p>
            <a:pPr marL="0"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180" y="2343150"/>
            <a:ext cx="5115639" cy="2243418"/>
          </a:xfrm>
          <a:prstGeom prst="rect">
            <a:avLst/>
          </a:prstGeom>
        </p:spPr>
      </p:pic>
    </p:spTree>
    <p:extLst>
      <p:ext uri="{BB962C8B-B14F-4D97-AF65-F5344CB8AC3E}">
        <p14:creationId xmlns:p14="http://schemas.microsoft.com/office/powerpoint/2010/main" val="484303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Joining</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38400" y="1123950"/>
            <a:ext cx="4139069" cy="3602038"/>
          </a:xfrm>
        </p:spPr>
      </p:pic>
    </p:spTree>
    <p:extLst>
      <p:ext uri="{BB962C8B-B14F-4D97-AF65-F5344CB8AC3E}">
        <p14:creationId xmlns:p14="http://schemas.microsoft.com/office/powerpoint/2010/main" val="3609286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Data Blending</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fontScale="77500" lnSpcReduction="20000"/>
          </a:bodyPr>
          <a:lstStyle/>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Data Blending is a very powerful feature in Tableau.</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It is used when there is related data in multiple data sources , which we want to analyze together in a single view.</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Consider the Sales data in a relational database and Sales target data in spreadsheet.</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Compare the actual sales and the target sales , we can blend the data based on common dimensions to get access to the sales target measure.</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The two sources involved in data blending are primary and secondary data sources.</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A left join is created between the primary data source and the secondary data source with all the data rows from the primary data source and matching data rows from the secondary data source.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5000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Blending</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Preparing Data For Blending: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has two in – built data sources named </a:t>
            </a:r>
            <a:r>
              <a:rPr lang="en-US" sz="2000" b="1" dirty="0" smtClean="0">
                <a:latin typeface="Times New Roman" panose="02020603050405020304" pitchFamily="18" charset="0"/>
                <a:cs typeface="Times New Roman" panose="02020603050405020304" pitchFamily="18" charset="0"/>
              </a:rPr>
              <a:t>Sample – superstore and Sample coffee chain.mdb.</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First , load the sample coffee chain to Tableau and look at its metadata.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Go to the  menu – Data -&gt; New Data Source and browse for the sample coffee chain file , which is MS access database file.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842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Blending</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86058" y="1047750"/>
            <a:ext cx="3935372" cy="3525838"/>
          </a:xfrm>
        </p:spPr>
      </p:pic>
    </p:spTree>
    <p:extLst>
      <p:ext uri="{BB962C8B-B14F-4D97-AF65-F5344CB8AC3E}">
        <p14:creationId xmlns:p14="http://schemas.microsoft.com/office/powerpoint/2010/main" val="1362506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Blending</a:t>
            </a:r>
            <a:endParaRPr lang="en-IN" sz="4000"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Adding Secondary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Next , add the secondary data source named Sample – superstore by again following the steps – Data -&gt; New Data Source and choosing this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Both the data sources now appear on the Data window.</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2360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Blending</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38400" y="1200150"/>
            <a:ext cx="4201844" cy="3581400"/>
          </a:xfrm>
        </p:spPr>
      </p:pic>
    </p:spTree>
    <p:extLst>
      <p:ext uri="{BB962C8B-B14F-4D97-AF65-F5344CB8AC3E}">
        <p14:creationId xmlns:p14="http://schemas.microsoft.com/office/powerpoint/2010/main" val="1083385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Blending</a:t>
            </a:r>
            <a:endParaRPr lang="en-IN" sz="4000" dirty="0"/>
          </a:p>
        </p:txBody>
      </p:sp>
      <p:sp>
        <p:nvSpPr>
          <p:cNvPr id="3" name="Content Placeholder 2"/>
          <p:cNvSpPr>
            <a:spLocks noGrp="1"/>
          </p:cNvSpPr>
          <p:nvPr>
            <p:ph sz="quarter" idx="1"/>
          </p:nvPr>
        </p:nvSpPr>
        <p:spPr>
          <a:xfrm>
            <a:off x="301752" y="971550"/>
            <a:ext cx="8503920" cy="36027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Blending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integrate data from the above sources based on   a common dimension.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small chain image appears next to the dimension called state.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indicates the common dimension between the two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Drag the state field  from the primary data source to the rows shelf and the field profit ratio from the secondary data source to the column shelf.</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Select the bullet chart option from show me to get the bullet chart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chart shows how the profit ratio varies for each state in both the superstore and the coffee chain shops.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7234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Blending</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33587" y="1047750"/>
            <a:ext cx="3640313" cy="3525838"/>
          </a:xfrm>
        </p:spPr>
      </p:pic>
    </p:spTree>
    <p:extLst>
      <p:ext uri="{BB962C8B-B14F-4D97-AF65-F5344CB8AC3E}">
        <p14:creationId xmlns:p14="http://schemas.microsoft.com/office/powerpoint/2010/main" val="3923803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sz="quarter" idx="1"/>
          </p:nvPr>
        </p:nvSpPr>
        <p:spPr/>
        <p:txBody>
          <a:bodyPr/>
          <a:lstStyle/>
          <a:p>
            <a:endParaRPr lang="en-IN"/>
          </a:p>
        </p:txBody>
      </p:sp>
    </p:spTree>
    <p:extLst>
      <p:ext uri="{BB962C8B-B14F-4D97-AF65-F5344CB8AC3E}">
        <p14:creationId xmlns:p14="http://schemas.microsoft.com/office/powerpoint/2010/main" val="1007419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Environment Setup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Provide Your Details: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Provide your name and organization details.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Then , click next.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417" y="2571749"/>
            <a:ext cx="5125165" cy="2062451"/>
          </a:xfrm>
          <a:prstGeom prst="rect">
            <a:avLst/>
          </a:prstGeom>
        </p:spPr>
      </p:pic>
    </p:spTree>
    <p:extLst>
      <p:ext uri="{BB962C8B-B14F-4D97-AF65-F5344CB8AC3E}">
        <p14:creationId xmlns:p14="http://schemas.microsoft.com/office/powerpoint/2010/main" val="280209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Environment Setup</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Registration Complete: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registration completion screen appears. Click “Continue”.</a:t>
            </a: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391" y="2343150"/>
            <a:ext cx="5325218" cy="2276760"/>
          </a:xfrm>
          <a:prstGeom prst="rect">
            <a:avLst/>
          </a:prstGeom>
        </p:spPr>
      </p:pic>
    </p:spTree>
    <p:extLst>
      <p:ext uri="{BB962C8B-B14F-4D97-AF65-F5344CB8AC3E}">
        <p14:creationId xmlns:p14="http://schemas.microsoft.com/office/powerpoint/2010/main" val="167640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Environment Setup</a:t>
            </a:r>
            <a:endParaRPr lang="en-IN" sz="4000"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Verify the Installation: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verify the installation by going to the windows start menu.</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27" y="2114550"/>
            <a:ext cx="5858693" cy="2605430"/>
          </a:xfrm>
          <a:prstGeom prst="rect">
            <a:avLst/>
          </a:prstGeom>
        </p:spPr>
      </p:pic>
    </p:spTree>
    <p:extLst>
      <p:ext uri="{BB962C8B-B14F-4D97-AF65-F5344CB8AC3E}">
        <p14:creationId xmlns:p14="http://schemas.microsoft.com/office/powerpoint/2010/main" val="107272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Get Started</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 are three basic steps involved in creating any Tableau Data Analysis 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following are the steps: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Connect To a Data Source: </a:t>
            </a:r>
            <a:endParaRPr lang="en-IN" sz="2000" b="1"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involves locating the data and using an appropriate type of connection to read the data.</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Choose dimensions and measures: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involves selecting the required columns from the source data for analysis.</a:t>
            </a:r>
          </a:p>
          <a:p>
            <a:pPr marL="0" indent="0">
              <a:buNone/>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507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Apply Visualization Technique: </a:t>
            </a:r>
            <a:r>
              <a:rPr lang="en-US" sz="2000" dirty="0" smtClean="0">
                <a:latin typeface="Times New Roman" panose="02020603050405020304" pitchFamily="18" charset="0"/>
                <a:cs typeface="Times New Roman" panose="02020603050405020304" pitchFamily="18" charset="0"/>
              </a:rPr>
              <a:t>This involves applying required visualization methods such as specific chart to the data being analyzed.</a:t>
            </a:r>
          </a:p>
          <a:p>
            <a:pPr algn="just">
              <a:lnSpc>
                <a:spcPct val="150000"/>
              </a:lnSpc>
              <a:spcBef>
                <a:spcPts val="0"/>
              </a:spcBef>
            </a:pPr>
            <a:endParaRPr lang="en-US" sz="2000" b="1"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Use the sample data that comes with the Tableau installation named sample – superstore.xls.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Locate the installation folder of  Tableau and go to </a:t>
            </a:r>
            <a:r>
              <a:rPr lang="en-US" sz="2000" b="1" dirty="0" smtClean="0">
                <a:latin typeface="Times New Roman" panose="02020603050405020304" pitchFamily="18" charset="0"/>
                <a:cs typeface="Times New Roman" panose="02020603050405020304" pitchFamily="18" charset="0"/>
              </a:rPr>
              <a:t>My Tableau Repository.</a:t>
            </a:r>
          </a:p>
          <a:p>
            <a:pPr algn="just">
              <a:lnSpc>
                <a:spcPct val="150000"/>
              </a:lnSpc>
              <a:spcBef>
                <a:spcPts val="0"/>
              </a:spcBef>
            </a:pPr>
            <a:endParaRPr lang="en-US" sz="2000" b="1"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Under it, you will find the above file at </a:t>
            </a:r>
            <a:r>
              <a:rPr lang="en-IN" sz="2000" b="1" dirty="0">
                <a:latin typeface="Times New Roman" panose="02020603050405020304" pitchFamily="18" charset="0"/>
                <a:cs typeface="Times New Roman" panose="02020603050405020304" pitchFamily="18" charset="0"/>
              </a:rPr>
              <a:t>Datasources\9.2\en_US-US</a:t>
            </a:r>
            <a:r>
              <a:rPr lang="en-IN" sz="2000" dirty="0"/>
              <a:t>.</a:t>
            </a:r>
            <a:endParaRPr lang="en-US" sz="2000" b="1"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142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sp>
        <p:nvSpPr>
          <p:cNvPr id="3" name="Content Placeholder 2"/>
          <p:cNvSpPr>
            <a:spLocks noGrp="1"/>
          </p:cNvSpPr>
          <p:nvPr>
            <p:ph sz="quarter" idx="1"/>
          </p:nvPr>
        </p:nvSpPr>
        <p:spPr>
          <a:xfrm>
            <a:off x="301752" y="1047750"/>
            <a:ext cx="8503920" cy="3526536"/>
          </a:xfrm>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Connect to a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open tableau , we will get the start page showing various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Under the header “</a:t>
            </a:r>
            <a:r>
              <a:rPr lang="en-US" sz="2000" b="1" dirty="0" smtClean="0">
                <a:latin typeface="Times New Roman" panose="02020603050405020304" pitchFamily="18" charset="0"/>
                <a:cs typeface="Times New Roman" panose="02020603050405020304" pitchFamily="18" charset="0"/>
              </a:rPr>
              <a:t>Connect” , </a:t>
            </a:r>
            <a:r>
              <a:rPr lang="en-US" sz="2000" dirty="0" smtClean="0">
                <a:latin typeface="Times New Roman" panose="02020603050405020304" pitchFamily="18" charset="0"/>
                <a:cs typeface="Times New Roman" panose="02020603050405020304" pitchFamily="18" charset="0"/>
              </a:rPr>
              <a:t>we have options to choose a file or server  or saved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Under files , choose excel.</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Then navigate to the file </a:t>
            </a:r>
            <a:r>
              <a:rPr lang="en-IN" sz="2000" b="1" dirty="0">
                <a:latin typeface="Times New Roman" panose="02020603050405020304" pitchFamily="18" charset="0"/>
                <a:cs typeface="Times New Roman" panose="02020603050405020304" pitchFamily="18" charset="0"/>
              </a:rPr>
              <a:t>“Sample – Superstore.xls</a:t>
            </a:r>
            <a:r>
              <a:rPr lang="en-IN" sz="2000" b="1"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excel file has three sheets named Orders , Returns and People.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Choose </a:t>
            </a:r>
            <a:r>
              <a:rPr lang="en-US" sz="2000" b="1" dirty="0" smtClean="0">
                <a:latin typeface="Times New Roman" panose="02020603050405020304" pitchFamily="18" charset="0"/>
                <a:cs typeface="Times New Roman" panose="02020603050405020304" pitchFamily="18" charset="0"/>
              </a:rPr>
              <a:t>Orders.</a:t>
            </a:r>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5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47801" y="1123950"/>
            <a:ext cx="6044816" cy="3429000"/>
          </a:xfrm>
        </p:spPr>
      </p:pic>
    </p:spTree>
    <p:extLst>
      <p:ext uri="{BB962C8B-B14F-4D97-AF65-F5344CB8AC3E}">
        <p14:creationId xmlns:p14="http://schemas.microsoft.com/office/powerpoint/2010/main" val="294978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Choose the dimensions and measures: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Choose the data to be analyzed by deciding on the dimensions and measures.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Dimensions are the descriptive data while measures are the numeric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Choose </a:t>
            </a:r>
            <a:r>
              <a:rPr lang="en-US" sz="2000" b="1" dirty="0" smtClean="0">
                <a:latin typeface="Times New Roman" panose="02020603050405020304" pitchFamily="18" charset="0"/>
                <a:cs typeface="Times New Roman" panose="02020603050405020304" pitchFamily="18" charset="0"/>
              </a:rPr>
              <a:t>Category and Region </a:t>
            </a:r>
            <a:r>
              <a:rPr lang="en-US" sz="2000" dirty="0" smtClean="0">
                <a:latin typeface="Times New Roman" panose="02020603050405020304" pitchFamily="18" charset="0"/>
                <a:cs typeface="Times New Roman" panose="02020603050405020304" pitchFamily="18" charset="0"/>
              </a:rPr>
              <a:t>as the dimensions and </a:t>
            </a:r>
            <a:r>
              <a:rPr lang="en-US" sz="2000" b="1" dirty="0" smtClean="0">
                <a:latin typeface="Times New Roman" panose="02020603050405020304" pitchFamily="18" charset="0"/>
                <a:cs typeface="Times New Roman" panose="02020603050405020304" pitchFamily="18" charset="0"/>
              </a:rPr>
              <a:t>Sales </a:t>
            </a:r>
            <a:r>
              <a:rPr lang="en-US" sz="2000" dirty="0" smtClean="0">
                <a:latin typeface="Times New Roman" panose="02020603050405020304" pitchFamily="18" charset="0"/>
                <a:cs typeface="Times New Roman" panose="02020603050405020304" pitchFamily="18" charset="0"/>
              </a:rPr>
              <a:t>as the measure.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result shows the total sales in each category for each region.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29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fontScale="92500" lnSpcReduction="2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BI tool for visually analyzing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Users can create and distribute an interactive and shareable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depicts the trends , variations and density of data in the form of graphs and charts.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can connect to files , relational and Big Data sources to acquire and process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software allows data blending and real time collaboration , which makes it very unique.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by businesses , academic researchers and many government organizations for visual data analysis.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89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65864" y="971550"/>
            <a:ext cx="4575759" cy="3602038"/>
          </a:xfrm>
        </p:spPr>
      </p:pic>
    </p:spTree>
    <p:extLst>
      <p:ext uri="{BB962C8B-B14F-4D97-AF65-F5344CB8AC3E}">
        <p14:creationId xmlns:p14="http://schemas.microsoft.com/office/powerpoint/2010/main" val="2128576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Apply Visualization Technique: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previous step , all the data is available only as numbers.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need to read and calculate each of the values to judge the performance.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see them  as graphs or charts of different colours to make a quicker judgement.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Drag and drop the sum(sales) column from the Marks tab to the Columns shelf.</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694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14966" y="1144588"/>
            <a:ext cx="4277556" cy="3429000"/>
          </a:xfrm>
        </p:spPr>
      </p:pic>
    </p:spTree>
    <p:extLst>
      <p:ext uri="{BB962C8B-B14F-4D97-AF65-F5344CB8AC3E}">
        <p14:creationId xmlns:p14="http://schemas.microsoft.com/office/powerpoint/2010/main" val="359523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Get Started</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r>
              <a:rPr lang="en-US" sz="2000" dirty="0" smtClean="0">
                <a:latin typeface="Times New Roman" panose="02020603050405020304" pitchFamily="18" charset="0"/>
                <a:cs typeface="Times New Roman" panose="02020603050405020304" pitchFamily="18" charset="0"/>
              </a:rPr>
              <a:t>We can apply a technique of adding another dimension to the existing data.</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206" y="1428750"/>
            <a:ext cx="6001588" cy="3262640"/>
          </a:xfrm>
          <a:prstGeom prst="rect">
            <a:avLst/>
          </a:prstGeom>
        </p:spPr>
      </p:pic>
    </p:spTree>
    <p:extLst>
      <p:ext uri="{BB962C8B-B14F-4D97-AF65-F5344CB8AC3E}">
        <p14:creationId xmlns:p14="http://schemas.microsoft.com/office/powerpoint/2010/main" val="2423412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Navigation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run Tableau desktop , we get the menu at the </a:t>
            </a:r>
            <a:r>
              <a:rPr lang="en-US" sz="2000" smtClean="0">
                <a:latin typeface="Times New Roman" panose="02020603050405020304" pitchFamily="18" charset="0"/>
                <a:cs typeface="Times New Roman" panose="02020603050405020304" pitchFamily="18" charset="0"/>
              </a:rPr>
              <a:t>top which </a:t>
            </a:r>
            <a:r>
              <a:rPr lang="en-US" sz="2000" dirty="0" smtClean="0">
                <a:latin typeface="Times New Roman" panose="02020603050405020304" pitchFamily="18" charset="0"/>
                <a:cs typeface="Times New Roman" panose="02020603050405020304" pitchFamily="18" charset="0"/>
              </a:rPr>
              <a:t>shows all the commands we can navigate.</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305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Menu Commands: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close the getting started window , we get the main interface with all the available Menu commands.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denote the  entire set of features available in Tableau.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Various sections of the menu are shown in the following diagram.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502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96344" y="1144588"/>
            <a:ext cx="4114800" cy="3429000"/>
          </a:xfrm>
        </p:spPr>
      </p:pic>
    </p:spTree>
    <p:extLst>
      <p:ext uri="{BB962C8B-B14F-4D97-AF65-F5344CB8AC3E}">
        <p14:creationId xmlns:p14="http://schemas.microsoft.com/office/powerpoint/2010/main" val="1201994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fontScale="925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File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create a new Tableau workbook and open existing workbooks from both the local file system and Tableau server.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Following are the important features of the menu:</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Workbook Locale: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sets the language to be used in the report.</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Paste Sheets: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Pastes a sheet into the current workbook , which is copied from another workbook.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903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Export packaged workbook:</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option is used to create a packaged workbook , which will be shared with other users.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Menu Commands: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close the getting started window , we will get the main interface with all  available menu commnands.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233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Times New Roman" panose="02020603050405020304" pitchFamily="18" charset="0"/>
                <a:cs typeface="Times New Roman" panose="02020603050405020304" pitchFamily="18" charset="0"/>
              </a:rPr>
              <a:t>Tableau - Navigation</a:t>
            </a:r>
            <a:endParaRPr lang="en-IN" sz="36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Menu Commands: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represent the entire set of features available in Tableau.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Various sections of the menu are shown in the following diagram:</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24149"/>
            <a:ext cx="5887272" cy="2057401"/>
          </a:xfrm>
          <a:prstGeom prst="rect">
            <a:avLst/>
          </a:prstGeom>
        </p:spPr>
      </p:pic>
    </p:spTree>
    <p:extLst>
      <p:ext uri="{BB962C8B-B14F-4D97-AF65-F5344CB8AC3E}">
        <p14:creationId xmlns:p14="http://schemas.microsoft.com/office/powerpoint/2010/main" val="14200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Pre - Requisites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a:bodyPr>
          <a:lstStyle/>
          <a:p>
            <a:r>
              <a:rPr lang="en-US" sz="2000" dirty="0" smtClean="0">
                <a:latin typeface="Times New Roman" panose="02020603050405020304" pitchFamily="18" charset="0"/>
                <a:cs typeface="Times New Roman" panose="02020603050405020304" pitchFamily="18" charset="0"/>
              </a:rPr>
              <a:t>Computer Programming Terminologies.</a:t>
            </a:r>
          </a:p>
          <a:p>
            <a:r>
              <a:rPr lang="en-US" sz="2000" dirty="0" smtClean="0">
                <a:latin typeface="Times New Roman" panose="02020603050405020304" pitchFamily="18" charset="0"/>
                <a:cs typeface="Times New Roman" panose="02020603050405020304" pitchFamily="18" charset="0"/>
              </a:rPr>
              <a:t>Data Analysis.</a:t>
            </a:r>
          </a:p>
          <a:p>
            <a:r>
              <a:rPr lang="en-US" sz="2000" dirty="0" smtClean="0">
                <a:latin typeface="Times New Roman" panose="02020603050405020304" pitchFamily="18" charset="0"/>
                <a:cs typeface="Times New Roman" panose="02020603050405020304" pitchFamily="18" charset="0"/>
              </a:rPr>
              <a:t>Types of graphs and charts.</a:t>
            </a:r>
          </a:p>
          <a:p>
            <a:r>
              <a:rPr lang="en-US" sz="2000" dirty="0" smtClean="0">
                <a:latin typeface="Times New Roman" panose="02020603050405020304" pitchFamily="18" charset="0"/>
                <a:cs typeface="Times New Roman" panose="02020603050405020304" pitchFamily="18" charset="0"/>
              </a:rPr>
              <a:t>SQL.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722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File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create a new Tableau workbook and open existing workbooks from both the local system and the Tableau server.</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Workbook Locale: </a:t>
            </a:r>
            <a:r>
              <a:rPr lang="en-US" sz="2000" dirty="0" smtClean="0">
                <a:latin typeface="Times New Roman" panose="02020603050405020304" pitchFamily="18" charset="0"/>
                <a:cs typeface="Times New Roman" panose="02020603050405020304" pitchFamily="18" charset="0"/>
              </a:rPr>
              <a:t>It sets the language to be used in the report.</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Paste Sheets: </a:t>
            </a:r>
            <a:r>
              <a:rPr lang="en-US" sz="2000" dirty="0" smtClean="0">
                <a:latin typeface="Times New Roman" panose="02020603050405020304" pitchFamily="18" charset="0"/>
                <a:cs typeface="Times New Roman" panose="02020603050405020304" pitchFamily="18" charset="0"/>
              </a:rPr>
              <a:t>Pastes a sheet into the current workbook which is copied from another workbook.</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Export Packaged Workbook: </a:t>
            </a:r>
            <a:r>
              <a:rPr lang="en-US" sz="2000" dirty="0" smtClean="0">
                <a:latin typeface="Times New Roman" panose="02020603050405020304" pitchFamily="18" charset="0"/>
                <a:cs typeface="Times New Roman" panose="02020603050405020304" pitchFamily="18" charset="0"/>
              </a:rPr>
              <a:t>It is used to create a packaged workbook , which will be shared with other users.</a:t>
            </a:r>
            <a:endParaRPr lang="en-US" sz="2000" b="1"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625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73753" y="1144588"/>
            <a:ext cx="3959982" cy="3429000"/>
          </a:xfrm>
        </p:spPr>
      </p:pic>
    </p:spTree>
    <p:extLst>
      <p:ext uri="{BB962C8B-B14F-4D97-AF65-F5344CB8AC3E}">
        <p14:creationId xmlns:p14="http://schemas.microsoft.com/office/powerpoint/2010/main" val="4066029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Data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create a new data source to fetch the data for analysis and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allows us to replace the existing data source.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New Data Source: </a:t>
            </a:r>
            <a:r>
              <a:rPr lang="en-US" sz="2000" dirty="0" smtClean="0">
                <a:latin typeface="Times New Roman" panose="02020603050405020304" pitchFamily="18" charset="0"/>
                <a:cs typeface="Times New Roman" panose="02020603050405020304" pitchFamily="18" charset="0"/>
              </a:rPr>
              <a:t>Allows us to view all types of connections available and choose from it.</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Refresh All Extracts: </a:t>
            </a:r>
            <a:r>
              <a:rPr lang="en-US" sz="2000" dirty="0" smtClean="0">
                <a:latin typeface="Times New Roman" panose="02020603050405020304" pitchFamily="18" charset="0"/>
                <a:cs typeface="Times New Roman" panose="02020603050405020304" pitchFamily="18" charset="0"/>
              </a:rPr>
              <a:t>Refreshes the data from the source.</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Edit Relationships: </a:t>
            </a:r>
            <a:r>
              <a:rPr lang="en-US" sz="2000" dirty="0" smtClean="0">
                <a:latin typeface="Times New Roman" panose="02020603050405020304" pitchFamily="18" charset="0"/>
                <a:cs typeface="Times New Roman" panose="02020603050405020304" pitchFamily="18" charset="0"/>
              </a:rPr>
              <a:t>Defines the fields in more than one data source for linking.</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07359" y="1144588"/>
            <a:ext cx="3692769" cy="3429000"/>
          </a:xfrm>
        </p:spPr>
      </p:pic>
    </p:spTree>
    <p:extLst>
      <p:ext uri="{BB962C8B-B14F-4D97-AF65-F5344CB8AC3E}">
        <p14:creationId xmlns:p14="http://schemas.microsoft.com/office/powerpoint/2010/main" val="37710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Worksheet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create a new worksheet along with various display features like  showing the title and captions.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Show Summary: </a:t>
            </a:r>
            <a:r>
              <a:rPr lang="en-US" sz="2000" dirty="0" smtClean="0">
                <a:latin typeface="Times New Roman" panose="02020603050405020304" pitchFamily="18" charset="0"/>
                <a:cs typeface="Times New Roman" panose="02020603050405020304" pitchFamily="18" charset="0"/>
              </a:rPr>
              <a:t>It allows us to view the summary of data used in the worksheet like count,etc.</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Tooltip shows the tooltip when hovering above various data fields.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Run Update: </a:t>
            </a:r>
            <a:r>
              <a:rPr lang="en-US" sz="2000" dirty="0" smtClean="0">
                <a:latin typeface="Times New Roman" panose="02020603050405020304" pitchFamily="18" charset="0"/>
                <a:cs typeface="Times New Roman" panose="02020603050405020304" pitchFamily="18" charset="0"/>
              </a:rPr>
              <a:t>Updates the worksheet data or filters used.</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33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05572" y="971550"/>
            <a:ext cx="3896343" cy="3602038"/>
          </a:xfrm>
        </p:spPr>
      </p:pic>
    </p:spTree>
    <p:extLst>
      <p:ext uri="{BB962C8B-B14F-4D97-AF65-F5344CB8AC3E}">
        <p14:creationId xmlns:p14="http://schemas.microsoft.com/office/powerpoint/2010/main" val="3426714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Dashboard Menu</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create a new dashboard along with various display features like showing the title and displaying the image.</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Format : </a:t>
            </a:r>
            <a:r>
              <a:rPr lang="en-US" sz="2000" dirty="0" smtClean="0">
                <a:latin typeface="Times New Roman" panose="02020603050405020304" pitchFamily="18" charset="0"/>
                <a:cs typeface="Times New Roman" panose="02020603050405020304" pitchFamily="18" charset="0"/>
              </a:rPr>
              <a:t>sets the layout in terms of colours and sections of the dashboard.</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Actions: </a:t>
            </a:r>
            <a:r>
              <a:rPr lang="en-US" sz="2000" dirty="0" smtClean="0">
                <a:latin typeface="Times New Roman" panose="02020603050405020304" pitchFamily="18" charset="0"/>
                <a:cs typeface="Times New Roman" panose="02020603050405020304" pitchFamily="18" charset="0"/>
              </a:rPr>
              <a:t>Link the dashboard sheets to external  URLs or other sheets.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Export Image: </a:t>
            </a:r>
            <a:r>
              <a:rPr lang="en-US" sz="2000" dirty="0" smtClean="0">
                <a:latin typeface="Times New Roman" panose="02020603050405020304" pitchFamily="18" charset="0"/>
                <a:cs typeface="Times New Roman" panose="02020603050405020304" pitchFamily="18" charset="0"/>
              </a:rPr>
              <a:t>It exports an image of the dashboard.</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774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Dashboard Menu</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2200" y="1123950"/>
            <a:ext cx="4343400" cy="3602038"/>
          </a:xfrm>
        </p:spPr>
      </p:pic>
    </p:spTree>
    <p:extLst>
      <p:ext uri="{BB962C8B-B14F-4D97-AF65-F5344CB8AC3E}">
        <p14:creationId xmlns:p14="http://schemas.microsoft.com/office/powerpoint/2010/main" val="132628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Story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create a new story with many sheets with related data.</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Format: </a:t>
            </a:r>
            <a:r>
              <a:rPr lang="en-US" sz="2000" dirty="0" smtClean="0">
                <a:latin typeface="Times New Roman" panose="02020603050405020304" pitchFamily="18" charset="0"/>
                <a:cs typeface="Times New Roman" panose="02020603050405020304" pitchFamily="18" charset="0"/>
              </a:rPr>
              <a:t>Sets the layout in terms of colours and sections of the story.</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Run Update: </a:t>
            </a:r>
            <a:r>
              <a:rPr lang="en-US" sz="2000" dirty="0" smtClean="0">
                <a:latin typeface="Times New Roman" panose="02020603050405020304" pitchFamily="18" charset="0"/>
                <a:cs typeface="Times New Roman" panose="02020603050405020304" pitchFamily="18" charset="0"/>
              </a:rPr>
              <a:t>Updates the story with the latest data from the source.</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Export Image: </a:t>
            </a:r>
            <a:r>
              <a:rPr lang="en-US" sz="2000" dirty="0" smtClean="0">
                <a:latin typeface="Times New Roman" panose="02020603050405020304" pitchFamily="18" charset="0"/>
                <a:cs typeface="Times New Roman" panose="02020603050405020304" pitchFamily="18" charset="0"/>
              </a:rPr>
              <a:t>Exports an image of  the story.</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716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39922" y="1047750"/>
            <a:ext cx="4165677" cy="3657600"/>
          </a:xfrm>
        </p:spPr>
      </p:pic>
    </p:spTree>
    <p:extLst>
      <p:ext uri="{BB962C8B-B14F-4D97-AF65-F5344CB8AC3E}">
        <p14:creationId xmlns:p14="http://schemas.microsoft.com/office/powerpoint/2010/main" val="1598170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Overview</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has many important features.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Powerful data discovery and exploration application allows you to answer important questions in seconds.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Tableau’s drag and drop interface can be used to visualize any data , explore different views and even combine multiple databases.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does not require any complex scripting.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Anyone who understands the business problems can address it with a visualization of the relevant data.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637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Analysis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for analyzing the data present in the sheet.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Forecast: </a:t>
            </a:r>
            <a:r>
              <a:rPr lang="en-US" sz="2000" dirty="0" smtClean="0">
                <a:latin typeface="Times New Roman" panose="02020603050405020304" pitchFamily="18" charset="0"/>
                <a:cs typeface="Times New Roman" panose="02020603050405020304" pitchFamily="18" charset="0"/>
              </a:rPr>
              <a:t>Shows a forecast based on the available data.</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Trend Lines: </a:t>
            </a:r>
            <a:r>
              <a:rPr lang="en-US" sz="2000" dirty="0" smtClean="0">
                <a:latin typeface="Times New Roman" panose="02020603050405020304" pitchFamily="18" charset="0"/>
                <a:cs typeface="Times New Roman" panose="02020603050405020304" pitchFamily="18" charset="0"/>
              </a:rPr>
              <a:t>Shows the trend line for a series of data.</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Create Calculated Field: </a:t>
            </a:r>
            <a:r>
              <a:rPr lang="en-US" sz="2000" dirty="0" smtClean="0">
                <a:latin typeface="Times New Roman" panose="02020603050405020304" pitchFamily="18" charset="0"/>
                <a:cs typeface="Times New Roman" panose="02020603050405020304" pitchFamily="18" charset="0"/>
              </a:rPr>
              <a:t>Creates additional fields based on certain calculation on the existing fields.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201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lstStyle/>
          <a:p>
            <a:r>
              <a:rPr lang="en-US" sz="2000" b="1" dirty="0">
                <a:latin typeface="Times New Roman" panose="02020603050405020304" pitchFamily="18" charset="0"/>
                <a:cs typeface="Times New Roman" panose="02020603050405020304" pitchFamily="18" charset="0"/>
              </a:rPr>
              <a:t>Analysis Menu</a:t>
            </a:r>
            <a:r>
              <a:rPr lang="en-US" sz="2000" b="1" dirty="0" smtClean="0">
                <a:latin typeface="Times New Roman" panose="02020603050405020304" pitchFamily="18" charset="0"/>
                <a:cs typeface="Times New Roman" panose="02020603050405020304" pitchFamily="18" charset="0"/>
              </a:rPr>
              <a:t>:</a:t>
            </a:r>
          </a:p>
          <a:p>
            <a:endParaRPr lang="en-US" sz="2000" b="1" dirty="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04950"/>
            <a:ext cx="5459328" cy="3181350"/>
          </a:xfrm>
          <a:prstGeom prst="rect">
            <a:avLst/>
          </a:prstGeom>
        </p:spPr>
      </p:pic>
    </p:spTree>
    <p:extLst>
      <p:ext uri="{BB962C8B-B14F-4D97-AF65-F5344CB8AC3E}">
        <p14:creationId xmlns:p14="http://schemas.microsoft.com/office/powerpoint/2010/main" val="1848892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1047750"/>
            <a:ext cx="8503920" cy="35265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Map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for building map views in  Tableau.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Geographic roles can be assigned to fields in the data.</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Map Layers: </a:t>
            </a:r>
            <a:r>
              <a:rPr lang="en-US" sz="2000" dirty="0" smtClean="0">
                <a:latin typeface="Times New Roman" panose="02020603050405020304" pitchFamily="18" charset="0"/>
                <a:cs typeface="Times New Roman" panose="02020603050405020304" pitchFamily="18" charset="0"/>
              </a:rPr>
              <a:t>Hides and shows map layers , like street names , counrty borders and adds data layers.</a:t>
            </a:r>
          </a:p>
          <a:p>
            <a:pPr algn="just">
              <a:lnSpc>
                <a:spcPct val="150000"/>
              </a:lnSpc>
              <a:spcBef>
                <a:spcPts val="0"/>
              </a:spcBef>
            </a:pPr>
            <a:endParaRPr lang="en-US" sz="2000" b="1"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Geocoding: </a:t>
            </a:r>
            <a:r>
              <a:rPr lang="en-US" sz="2000" dirty="0" smtClean="0">
                <a:latin typeface="Times New Roman" panose="02020603050405020304" pitchFamily="18" charset="0"/>
                <a:cs typeface="Times New Roman" panose="02020603050405020304" pitchFamily="18" charset="0"/>
              </a:rPr>
              <a:t>Creates new geographic roles and assigns them to geographic fields in the data.</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997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01472" y="1144588"/>
            <a:ext cx="3704544" cy="3429000"/>
          </a:xfrm>
        </p:spPr>
      </p:pic>
    </p:spTree>
    <p:extLst>
      <p:ext uri="{BB962C8B-B14F-4D97-AF65-F5344CB8AC3E}">
        <p14:creationId xmlns:p14="http://schemas.microsoft.com/office/powerpoint/2010/main" val="544090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Navigation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Format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for creating various formatting options to enhance the look and feel of  the dashboards created.</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Borders: </a:t>
            </a:r>
            <a:r>
              <a:rPr lang="en-US" sz="2000" dirty="0" smtClean="0">
                <a:latin typeface="Times New Roman" panose="02020603050405020304" pitchFamily="18" charset="0"/>
                <a:cs typeface="Times New Roman" panose="02020603050405020304" pitchFamily="18" charset="0"/>
              </a:rPr>
              <a:t>Applies borders to the fields applied in the report.</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Title and Caption: </a:t>
            </a:r>
            <a:r>
              <a:rPr lang="en-US" sz="2000" dirty="0" smtClean="0">
                <a:latin typeface="Times New Roman" panose="02020603050405020304" pitchFamily="18" charset="0"/>
                <a:cs typeface="Times New Roman" panose="02020603050405020304" pitchFamily="18" charset="0"/>
              </a:rPr>
              <a:t>Assigns a title and caption to the reports.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Cell Size: </a:t>
            </a:r>
            <a:r>
              <a:rPr lang="en-US" sz="2000" dirty="0" smtClean="0">
                <a:latin typeface="Times New Roman" panose="02020603050405020304" pitchFamily="18" charset="0"/>
                <a:cs typeface="Times New Roman" panose="02020603050405020304" pitchFamily="18" charset="0"/>
              </a:rPr>
              <a:t>Customizes the size of the cells displaying the data.</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Workbook Theme: </a:t>
            </a:r>
            <a:r>
              <a:rPr lang="en-US" sz="2000" dirty="0" smtClean="0">
                <a:latin typeface="Times New Roman" panose="02020603050405020304" pitchFamily="18" charset="0"/>
                <a:cs typeface="Times New Roman" panose="02020603050405020304" pitchFamily="18" charset="0"/>
              </a:rPr>
              <a:t>Applies a theme to the entire workbook.</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869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80452" y="1144588"/>
            <a:ext cx="3946584" cy="3429000"/>
          </a:xfrm>
        </p:spPr>
      </p:pic>
    </p:spTree>
    <p:extLst>
      <p:ext uri="{BB962C8B-B14F-4D97-AF65-F5344CB8AC3E}">
        <p14:creationId xmlns:p14="http://schemas.microsoft.com/office/powerpoint/2010/main" val="1642526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sp>
        <p:nvSpPr>
          <p:cNvPr id="3" name="Content Placeholder 2"/>
          <p:cNvSpPr>
            <a:spLocks noGrp="1"/>
          </p:cNvSpPr>
          <p:nvPr>
            <p:ph sz="quarter" idx="1"/>
          </p:nvPr>
        </p:nvSpPr>
        <p:spPr>
          <a:xfrm>
            <a:off x="301752" y="971550"/>
            <a:ext cx="8503920" cy="36027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Server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menu is used to login to the Tableau server if you have access , and publish the results to be used by others.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to access the workbook published by others.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Publish Workbook:</a:t>
            </a:r>
            <a:r>
              <a:rPr lang="en-US" sz="2000" dirty="0" smtClean="0">
                <a:latin typeface="Times New Roman" panose="02020603050405020304" pitchFamily="18" charset="0"/>
                <a:cs typeface="Times New Roman" panose="02020603050405020304" pitchFamily="18" charset="0"/>
              </a:rPr>
              <a:t>  publishes the workbook in the server to be used by others.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Publish Data Source: </a:t>
            </a:r>
            <a:r>
              <a:rPr lang="en-US" sz="2000" dirty="0" smtClean="0">
                <a:latin typeface="Times New Roman" panose="02020603050405020304" pitchFamily="18" charset="0"/>
                <a:cs typeface="Times New Roman" panose="02020603050405020304" pitchFamily="18" charset="0"/>
              </a:rPr>
              <a:t>publishes the source data used in the workbook.</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Create User Filters: </a:t>
            </a:r>
            <a:r>
              <a:rPr lang="en-US" sz="2000" dirty="0" smtClean="0">
                <a:latin typeface="Times New Roman" panose="02020603050405020304" pitchFamily="18" charset="0"/>
                <a:cs typeface="Times New Roman" panose="02020603050405020304" pitchFamily="18" charset="0"/>
              </a:rPr>
              <a:t>Creates filters on the worksheet to be applied by various users while accessing the report.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076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Navigation</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0" y="1276350"/>
            <a:ext cx="4408039" cy="3602038"/>
          </a:xfrm>
        </p:spPr>
      </p:pic>
    </p:spTree>
    <p:extLst>
      <p:ext uri="{BB962C8B-B14F-4D97-AF65-F5344CB8AC3E}">
        <p14:creationId xmlns:p14="http://schemas.microsoft.com/office/powerpoint/2010/main" val="286825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Design Flow</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helps in analyzing lots of data over diverse time periods , dimensions and measures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important to know the method in order to design a good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Best practices should be followed in order to create  good worksheets and dashboards.</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429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Design Flow</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338651" y="1144588"/>
            <a:ext cx="2430185" cy="3429000"/>
          </a:xfrm>
        </p:spPr>
      </p:pic>
    </p:spTree>
    <p:extLst>
      <p:ext uri="{BB962C8B-B14F-4D97-AF65-F5344CB8AC3E}">
        <p14:creationId xmlns:p14="http://schemas.microsoft.com/office/powerpoint/2010/main" val="151931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Features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Speed  Of  Analysis: </a:t>
            </a:r>
            <a:r>
              <a:rPr lang="en-US" sz="2000" dirty="0" smtClean="0">
                <a:latin typeface="Times New Roman" panose="02020603050405020304" pitchFamily="18" charset="0"/>
                <a:cs typeface="Times New Roman" panose="02020603050405020304" pitchFamily="18" charset="0"/>
              </a:rPr>
              <a:t>It does not require high level of programming expertise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any user with access to data can start using it to derive value from the data.</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Self – Reliant: </a:t>
            </a:r>
            <a:r>
              <a:rPr lang="en-US" sz="2000" dirty="0" smtClean="0">
                <a:latin typeface="Times New Roman" panose="02020603050405020304" pitchFamily="18" charset="0"/>
                <a:cs typeface="Times New Roman" panose="02020603050405020304" pitchFamily="18" charset="0"/>
              </a:rPr>
              <a:t>It does not require complex software setup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desktop version all the features.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Visual Discovery: </a:t>
            </a:r>
            <a:r>
              <a:rPr lang="en-US" sz="2000" dirty="0" smtClean="0">
                <a:latin typeface="Times New Roman" panose="02020603050405020304" pitchFamily="18" charset="0"/>
                <a:cs typeface="Times New Roman" panose="02020603050405020304" pitchFamily="18" charset="0"/>
              </a:rPr>
              <a:t>The user explores and analyzes data by using visual tools like colors , trend lines , charts and graphs.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4680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Design Flow</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Connect To a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connects to all popular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has in – built connectors which takes care of establishing the connection.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connects to all data sources like text files , relational sources , SQL sources or cloud data bases.</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821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Design Flow</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Build Data Views: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After connecting to a data source , we get all the column and data available in the Tableau environment.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classify them as dimensions and measures and create any hierarchy required.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Using these , we build views , which are called as reports.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provides easy drag and drop feature to build views.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4136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Design Flow</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Enhance the views: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views created above needs to be enhanced further by the use of filters , aggregations , labeling of axes , formatting of colours and borders, etc.</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Create Worksheets: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Create different worksheets to create different views on the same or different data.</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44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Design Flow</a:t>
            </a:r>
            <a:endParaRPr lang="en-IN" sz="4000" dirty="0"/>
          </a:p>
        </p:txBody>
      </p:sp>
      <p:sp>
        <p:nvSpPr>
          <p:cNvPr id="3" name="Content Placeholder 2"/>
          <p:cNvSpPr>
            <a:spLocks noGrp="1"/>
          </p:cNvSpPr>
          <p:nvPr>
            <p:ph sz="quarter" idx="1"/>
          </p:nvPr>
        </p:nvSpPr>
        <p:spPr>
          <a:xfrm>
            <a:off x="301752" y="1047750"/>
            <a:ext cx="8503920" cy="3526536"/>
          </a:xfrm>
        </p:spPr>
        <p:txBody>
          <a:bodyPr>
            <a:normAutofit fontScale="85000" lnSpcReduction="20000"/>
          </a:bodyPr>
          <a:lstStyle/>
          <a:p>
            <a:pPr algn="just">
              <a:lnSpc>
                <a:spcPct val="160000"/>
              </a:lnSpc>
              <a:spcBef>
                <a:spcPts val="0"/>
              </a:spcBef>
            </a:pPr>
            <a:r>
              <a:rPr lang="en-US" sz="2000" b="1" dirty="0" smtClean="0">
                <a:latin typeface="Times New Roman" panose="02020603050405020304" pitchFamily="18" charset="0"/>
                <a:cs typeface="Times New Roman" panose="02020603050405020304" pitchFamily="18" charset="0"/>
              </a:rPr>
              <a:t>Create and Organize Dashboards:</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Dashboards contain multiple worksheets which are linked.</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The action in any of the worksheet can change the result in the dashboard accordingly.</a:t>
            </a:r>
          </a:p>
          <a:p>
            <a:pPr algn="just">
              <a:lnSpc>
                <a:spcPct val="16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60000"/>
              </a:lnSpc>
              <a:spcBef>
                <a:spcPts val="0"/>
              </a:spcBef>
            </a:pPr>
            <a:r>
              <a:rPr lang="en-US" sz="2000" b="1" dirty="0" smtClean="0">
                <a:latin typeface="Times New Roman" panose="02020603050405020304" pitchFamily="18" charset="0"/>
                <a:cs typeface="Times New Roman" panose="02020603050405020304" pitchFamily="18" charset="0"/>
              </a:rPr>
              <a:t>Create a Story:</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A story is a sheet that contains a sequence of  worksheets that work together to convey information.</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We can create stories to show how facts are connected, provide context ,</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Demonstrate how decisions relate to outcomes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616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File Types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result of data analysis in Tableau can be saved in different formats.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various formats are identified as different file types and they are identified by different file extensions.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all stored as xml files and they can be opened and edited.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541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File Types</a:t>
            </a:r>
            <a:endParaRPr lang="en-IN" sz="4000" dirty="0"/>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763318113"/>
              </p:ext>
            </p:extLst>
          </p:nvPr>
        </p:nvGraphicFramePr>
        <p:xfrm>
          <a:off x="304800" y="1123950"/>
          <a:ext cx="8504238" cy="5029200"/>
        </p:xfrm>
        <a:graphic>
          <a:graphicData uri="http://schemas.openxmlformats.org/drawingml/2006/table">
            <a:tbl>
              <a:tblPr firstRow="1" bandRow="1">
                <a:tableStyleId>{5C22544A-7EE6-4342-B048-85BDC9FD1C3A}</a:tableStyleId>
              </a:tblPr>
              <a:tblGrid>
                <a:gridCol w="2834746"/>
                <a:gridCol w="2834746"/>
                <a:gridCol w="2834746"/>
              </a:tblGrid>
              <a:tr h="370840">
                <a:tc>
                  <a:txBody>
                    <a:bodyPr/>
                    <a:lstStyle/>
                    <a:p>
                      <a:pPr algn="ctr"/>
                      <a:r>
                        <a:rPr lang="en-US" sz="2000" dirty="0" smtClean="0">
                          <a:latin typeface="Times New Roman" panose="02020603050405020304" pitchFamily="18" charset="0"/>
                          <a:cs typeface="Times New Roman" panose="02020603050405020304" pitchFamily="18" charset="0"/>
                        </a:rPr>
                        <a:t>File Type</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File Extension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Purpose</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Workbook</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.twb</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It contains information on each sheet and dashboard that is</a:t>
                      </a:r>
                      <a:r>
                        <a:rPr lang="en-US" sz="2000" baseline="0" dirty="0" smtClean="0">
                          <a:latin typeface="Times New Roman" panose="02020603050405020304" pitchFamily="18" charset="0"/>
                          <a:cs typeface="Times New Roman" panose="02020603050405020304" pitchFamily="18" charset="0"/>
                        </a:rPr>
                        <a:t> present in the worksheet.</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Packaged workbook</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.twbx</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This file format</a:t>
                      </a:r>
                      <a:r>
                        <a:rPr lang="en-US" sz="2000" baseline="0" dirty="0" smtClean="0">
                          <a:latin typeface="Times New Roman" panose="02020603050405020304" pitchFamily="18" charset="0"/>
                          <a:cs typeface="Times New Roman" panose="02020603050405020304" pitchFamily="18" charset="0"/>
                        </a:rPr>
                        <a:t> contains the details of the workbook.</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Data Source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The details of the connection used to create a Tableau report are stored in this file.</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Packaged Data</a:t>
                      </a:r>
                      <a:r>
                        <a:rPr lang="en-US" sz="2000" baseline="0" dirty="0" smtClean="0">
                          <a:latin typeface="Times New Roman" panose="02020603050405020304" pitchFamily="18" charset="0"/>
                          <a:cs typeface="Times New Roman" panose="02020603050405020304" pitchFamily="18" charset="0"/>
                        </a:rPr>
                        <a:t> Source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.tdsx</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This file is similar to the .tds file with the addition of data.</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250195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File Types</a:t>
            </a:r>
            <a:endParaRPr lang="en-IN" sz="4000"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1670128398"/>
              </p:ext>
            </p:extLst>
          </p:nvPr>
        </p:nvGraphicFramePr>
        <p:xfrm>
          <a:off x="228600" y="1123950"/>
          <a:ext cx="8504238" cy="4638040"/>
        </p:xfrm>
        <a:graphic>
          <a:graphicData uri="http://schemas.openxmlformats.org/drawingml/2006/table">
            <a:tbl>
              <a:tblPr firstRow="1" bandRow="1">
                <a:tableStyleId>{5C22544A-7EE6-4342-B048-85BDC9FD1C3A}</a:tableStyleId>
              </a:tblPr>
              <a:tblGrid>
                <a:gridCol w="2834746"/>
                <a:gridCol w="2834746"/>
                <a:gridCol w="2834746"/>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File Type</a:t>
                      </a:r>
                      <a:endParaRPr lang="en-IN" sz="1800" dirty="0" smtClean="0">
                        <a:latin typeface="Times New Roman" panose="02020603050405020304" pitchFamily="18" charset="0"/>
                        <a:cs typeface="Times New Roman" panose="02020603050405020304" pitchFamily="18" charset="0"/>
                      </a:endParaRPr>
                    </a:p>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File Extension</a:t>
                      </a:r>
                      <a:endParaRPr lang="en-IN" sz="1800" dirty="0" smtClean="0">
                        <a:latin typeface="Times New Roman" panose="02020603050405020304" pitchFamily="18" charset="0"/>
                        <a:cs typeface="Times New Roman" panose="02020603050405020304" pitchFamily="18" charset="0"/>
                      </a:endParaRPr>
                    </a:p>
                    <a:p>
                      <a:endParaRPr lang="en-IN" dirty="0"/>
                    </a:p>
                  </a:txBody>
                  <a:tcPr/>
                </a:tc>
                <a:tc>
                  <a:txBody>
                    <a:bodyPr/>
                    <a:lstStyle/>
                    <a:p>
                      <a:pPr algn="ctr"/>
                      <a:r>
                        <a:rPr lang="en-US" sz="1800" dirty="0" smtClean="0">
                          <a:latin typeface="Times New Roman" panose="02020603050405020304" pitchFamily="18" charset="0"/>
                          <a:cs typeface="Times New Roman" panose="02020603050405020304" pitchFamily="18" charset="0"/>
                        </a:rPr>
                        <a:t>Purpose</a:t>
                      </a:r>
                      <a:endParaRPr lang="en-IN" dirty="0"/>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Data Extract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.tde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This file</a:t>
                      </a:r>
                      <a:r>
                        <a:rPr lang="en-US" sz="2000" baseline="0" dirty="0" smtClean="0">
                          <a:latin typeface="Times New Roman" panose="02020603050405020304" pitchFamily="18" charset="0"/>
                          <a:cs typeface="Times New Roman" panose="02020603050405020304" pitchFamily="18" charset="0"/>
                        </a:rPr>
                        <a:t> contains the data used in a .twb file in a highly compressed columnar data format.</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Bookmark</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.tbm</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These files contain</a:t>
                      </a:r>
                      <a:r>
                        <a:rPr lang="en-US" sz="2000" baseline="0" dirty="0" smtClean="0">
                          <a:latin typeface="Times New Roman" panose="02020603050405020304" pitchFamily="18" charset="0"/>
                          <a:cs typeface="Times New Roman" panose="02020603050405020304" pitchFamily="18" charset="0"/>
                        </a:rPr>
                        <a:t> a single worksheet that is easily shared to be pasted into other workbooks.</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Tableau Preferences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dirty="0" smtClean="0"/>
                        <a:t>.tps</a:t>
                      </a:r>
                      <a:endParaRPr lang="en-IN" dirty="0"/>
                    </a:p>
                  </a:txBody>
                  <a:tcPr/>
                </a:tc>
                <a:tc>
                  <a:txBody>
                    <a:bodyPr/>
                    <a:lstStyle/>
                    <a:p>
                      <a:r>
                        <a:rPr lang="en-US" sz="2000" dirty="0" smtClean="0">
                          <a:latin typeface="Times New Roman" panose="02020603050405020304" pitchFamily="18" charset="0"/>
                          <a:cs typeface="Times New Roman" panose="02020603050405020304" pitchFamily="18" charset="0"/>
                        </a:rPr>
                        <a:t>This file stores the colour preference used across</a:t>
                      </a:r>
                      <a:r>
                        <a:rPr lang="en-US" sz="2000" baseline="0" dirty="0" smtClean="0">
                          <a:latin typeface="Times New Roman" panose="02020603050405020304" pitchFamily="18" charset="0"/>
                          <a:cs typeface="Times New Roman" panose="02020603050405020304" pitchFamily="18" charset="0"/>
                        </a:rPr>
                        <a:t> all the workbooks.</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Tree>
    <p:extLst>
      <p:ext uri="{BB962C8B-B14F-4D97-AF65-F5344CB8AC3E}">
        <p14:creationId xmlns:p14="http://schemas.microsoft.com/office/powerpoint/2010/main" val="2407709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Data Types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classifies every piece of data into one of four categories namely,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String, Number , Boolean and datetime.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the data is loaded from the source , Tableau automatically assigns the data types.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change some of the data types if it satisfies the data conversion rule.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5567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Types</a:t>
            </a:r>
            <a:endParaRPr lang="en-IN" sz="4000" dirty="0"/>
          </a:p>
        </p:txBody>
      </p:sp>
      <p:sp>
        <p:nvSpPr>
          <p:cNvPr id="3" name="Content Placeholder 2"/>
          <p:cNvSpPr>
            <a:spLocks noGrp="1"/>
          </p:cNvSpPr>
          <p:nvPr>
            <p:ph sz="quarter" idx="1"/>
          </p:nvPr>
        </p:nvSpPr>
        <p:spPr>
          <a:xfrm>
            <a:off x="301752" y="971550"/>
            <a:ext cx="8503920" cy="3602736"/>
          </a:xfrm>
        </p:spPr>
        <p:txBody>
          <a:bodyPr>
            <a:no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STRING: </a:t>
            </a:r>
            <a:r>
              <a:rPr lang="en-US" sz="2000" dirty="0" smtClean="0">
                <a:latin typeface="Times New Roman" panose="02020603050405020304" pitchFamily="18" charset="0"/>
                <a:cs typeface="Times New Roman" panose="02020603050405020304" pitchFamily="18" charset="0"/>
              </a:rPr>
              <a:t>Any sequence of zero or  more characters.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Eg: ‘Hello’</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NUMBER: </a:t>
            </a:r>
            <a:r>
              <a:rPr lang="en-US" sz="2000" dirty="0" smtClean="0">
                <a:latin typeface="Times New Roman" panose="02020603050405020304" pitchFamily="18" charset="0"/>
                <a:cs typeface="Times New Roman" panose="02020603050405020304" pitchFamily="18" charset="0"/>
              </a:rPr>
              <a:t>They are either integers or floating points.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Eg:3</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floating point numbers should be rounded while using them  calculations.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BOOLEAN: </a:t>
            </a:r>
            <a:r>
              <a:rPr lang="en-US" sz="2000" dirty="0" smtClean="0">
                <a:latin typeface="Times New Roman" panose="02020603050405020304" pitchFamily="18" charset="0"/>
                <a:cs typeface="Times New Roman" panose="02020603050405020304" pitchFamily="18" charset="0"/>
              </a:rPr>
              <a:t>They are logical values.Eg: True,False.</a:t>
            </a:r>
          </a:p>
        </p:txBody>
      </p:sp>
    </p:spTree>
    <p:extLst>
      <p:ext uri="{BB962C8B-B14F-4D97-AF65-F5344CB8AC3E}">
        <p14:creationId xmlns:p14="http://schemas.microsoft.com/office/powerpoint/2010/main" val="9555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Types</a:t>
            </a:r>
            <a:endParaRPr lang="en-IN" sz="4000"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DATE AND TIME: </a:t>
            </a:r>
            <a:r>
              <a:rPr lang="en-US" sz="2000" dirty="0">
                <a:latin typeface="Times New Roman" panose="02020603050405020304" pitchFamily="18" charset="0"/>
                <a:cs typeface="Times New Roman" panose="02020603050405020304" pitchFamily="18" charset="0"/>
              </a:rPr>
              <a:t>Tableau recognises the dates in almost all the formats.</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If we want Tableau to recognize string as a date, then a hash sign is included before the  data.Eg: "02/01/2015"</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"#3 March 1982"</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109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Features</a:t>
            </a:r>
            <a:endParaRPr lang="en-IN" sz="4000"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Blend Diverse Data Sets: </a:t>
            </a:r>
            <a:r>
              <a:rPr lang="en-US" sz="2000" dirty="0" smtClean="0">
                <a:latin typeface="Times New Roman" panose="02020603050405020304" pitchFamily="18" charset="0"/>
                <a:cs typeface="Times New Roman" panose="02020603050405020304" pitchFamily="18" charset="0"/>
              </a:rPr>
              <a:t>It allows you to blend different relational , semistructured and raw data sources in real time , without up-front integration costs.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Architecture Agnostic: </a:t>
            </a:r>
            <a:r>
              <a:rPr lang="en-US" sz="2000" dirty="0" smtClean="0">
                <a:latin typeface="Times New Roman" panose="02020603050405020304" pitchFamily="18" charset="0"/>
                <a:cs typeface="Times New Roman" panose="02020603050405020304" pitchFamily="18" charset="0"/>
              </a:rPr>
              <a:t>Tableau works in all kinds of devices where data flows.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User need not worry about different hardware or software requirements to use Tableau.</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Real Time Colloboration: </a:t>
            </a:r>
            <a:r>
              <a:rPr lang="en-US" sz="2000" dirty="0" smtClean="0">
                <a:latin typeface="Times New Roman" panose="02020603050405020304" pitchFamily="18" charset="0"/>
                <a:cs typeface="Times New Roman" panose="02020603050405020304" pitchFamily="18" charset="0"/>
              </a:rPr>
              <a:t>It can filter , sort and filter data on the fly and embed a live dashboard in portals like Sharepointsite or salesforce.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730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Data Sources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can connect to all possible data sources.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File Systems : </a:t>
            </a:r>
            <a:r>
              <a:rPr lang="en-US" sz="2000" dirty="0" smtClean="0">
                <a:latin typeface="Times New Roman" panose="02020603050405020304" pitchFamily="18" charset="0"/>
                <a:cs typeface="Times New Roman" panose="02020603050405020304" pitchFamily="18" charset="0"/>
              </a:rPr>
              <a:t>like csv , excel, etc.</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Relational Systems: </a:t>
            </a:r>
            <a:r>
              <a:rPr lang="en-US" sz="2000" dirty="0" smtClean="0">
                <a:latin typeface="Times New Roman" panose="02020603050405020304" pitchFamily="18" charset="0"/>
                <a:cs typeface="Times New Roman" panose="02020603050405020304" pitchFamily="18" charset="0"/>
              </a:rPr>
              <a:t>like Oracle , sql server , DB2 , etc.</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Cloud Systems: </a:t>
            </a:r>
            <a:r>
              <a:rPr lang="en-US" sz="2000" dirty="0" smtClean="0">
                <a:latin typeface="Times New Roman" panose="02020603050405020304" pitchFamily="18" charset="0"/>
                <a:cs typeface="Times New Roman" panose="02020603050405020304" pitchFamily="18" charset="0"/>
              </a:rPr>
              <a:t>like Windows azure , Google Big Query.</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Other Sources: </a:t>
            </a:r>
            <a:r>
              <a:rPr lang="en-US" sz="2000" dirty="0" smtClean="0">
                <a:latin typeface="Times New Roman" panose="02020603050405020304" pitchFamily="18" charset="0"/>
                <a:cs typeface="Times New Roman" panose="02020603050405020304" pitchFamily="18" charset="0"/>
              </a:rPr>
              <a:t>using ODBC.</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193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Sources</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Connect Live: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feature is used for real – time data analysis.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connects to real – time data source and keeps reading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Thus , the result of analysis is up to the second and the latest changes are reflected in the result.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burdens the source system as it has to keep sourcing the data to Tableau.</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740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Sources</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In – Memory : </a:t>
            </a: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can also process data in memory by caching them in memory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not being connected to the source anymore while analyzing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 will be a limit to the amount of data being cached depending on the availability of memory.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854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Data Sources</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Combine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Tableau can connect to different data sources at the same time.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For eg , in a single workbook , we can connect to a flat file and a  relational source by defining multiple connections.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used in data blending , which is a unique feature in Tableau.</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4477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a:t>
            </a:r>
            <a:r>
              <a:rPr lang="en-US" sz="4000" dirty="0" smtClean="0">
                <a:latin typeface="Times New Roman" panose="02020603050405020304" pitchFamily="18" charset="0"/>
                <a:cs typeface="Times New Roman" panose="02020603050405020304" pitchFamily="18" charset="0"/>
              </a:rPr>
              <a:t>Custom Data View</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custom data view is used to extend the normal view with some additional features.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view can give different types of charts for the same underlying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drill down a dimension field which is a part of  a pre – defined hierarchy so that additional values of a measure are obtained at a higher granularity.</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880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Drill Down View:</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For dimensions fields which are part of a hierarchy , we need to know the result of analysis for the next level of aggregation.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know the result for a quarter , we get interested to know the results for each month in that quarter.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may even need the result for each week.</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an example of drilling down the dimensions to get a finer level of granularity.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63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Drill Down View:</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drill down and drill up for individual members in a hierarchy , right – click  a  table header and select drill down from the context menu.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a bar chart created with the dimension category in the columns shelf and measure Sales in the row shelf.</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Right – click on the bar denoting furniture and select Drill Down.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686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90800" y="1123950"/>
            <a:ext cx="3936653" cy="3602038"/>
          </a:xfrm>
        </p:spPr>
      </p:pic>
    </p:spTree>
    <p:extLst>
      <p:ext uri="{BB962C8B-B14F-4D97-AF65-F5344CB8AC3E}">
        <p14:creationId xmlns:p14="http://schemas.microsoft.com/office/powerpoint/2010/main" val="3793752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r>
              <a:rPr lang="en-US" sz="2000" dirty="0" smtClean="0">
                <a:latin typeface="Times New Roman" panose="02020603050405020304" pitchFamily="18" charset="0"/>
                <a:cs typeface="Times New Roman" panose="02020603050405020304" pitchFamily="18" charset="0"/>
              </a:rPr>
              <a:t>Follwing is the result of drill  down action.</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62" y="1428750"/>
            <a:ext cx="5857875" cy="2971800"/>
          </a:xfrm>
          <a:prstGeom prst="rect">
            <a:avLst/>
          </a:prstGeom>
        </p:spPr>
      </p:pic>
    </p:spTree>
    <p:extLst>
      <p:ext uri="{BB962C8B-B14F-4D97-AF65-F5344CB8AC3E}">
        <p14:creationId xmlns:p14="http://schemas.microsoft.com/office/powerpoint/2010/main" val="363687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latin typeface="Times New Roman" panose="02020603050405020304" pitchFamily="18" charset="0"/>
                <a:cs typeface="Times New Roman" panose="02020603050405020304" pitchFamily="18" charset="0"/>
              </a:rPr>
              <a:t>Tableau – Custom Data View</a:t>
            </a:r>
            <a:endParaRPr lang="en-IN" dirty="0"/>
          </a:p>
        </p:txBody>
      </p:sp>
      <p:sp>
        <p:nvSpPr>
          <p:cNvPr id="3" name="Content Placeholder 2"/>
          <p:cNvSpPr>
            <a:spLocks noGrp="1"/>
          </p:cNvSpPr>
          <p:nvPr>
            <p:ph sz="quarter" idx="1"/>
          </p:nvPr>
        </p:nvSpPr>
        <p:spPr>
          <a:xfrm>
            <a:off x="301752" y="971550"/>
            <a:ext cx="8503920" cy="36027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Swapping Dimensions: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create a new view from an existing view by swapping the position of the dimensions.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does not change the values of the measures , it does change the position of the measures.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a view for analyzing the profit for each year for each segment and category of products.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click on the category line at the end of category column and drag it to the segment column.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08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latin typeface="Times New Roman" panose="02020603050405020304" pitchFamily="18" charset="0"/>
                <a:cs typeface="Times New Roman" panose="02020603050405020304" pitchFamily="18" charset="0"/>
              </a:rPr>
              <a:t>Tableau - Features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Centralized data: </a:t>
            </a:r>
            <a:r>
              <a:rPr lang="en-US" sz="2000" dirty="0" smtClean="0">
                <a:latin typeface="Times New Roman" panose="02020603050405020304" pitchFamily="18" charset="0"/>
                <a:cs typeface="Times New Roman" panose="02020603050405020304" pitchFamily="18" charset="0"/>
              </a:rPr>
              <a:t>It provides a centralized location to manage all of the organization’s published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delete , change permissions , add tags and manage schedules in one convenient location.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It’s easy to schedule exact refreshes and manage schedules in one convenient location.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5309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33600" y="1200150"/>
            <a:ext cx="4815196" cy="3525838"/>
          </a:xfrm>
        </p:spPr>
      </p:pic>
    </p:spTree>
    <p:extLst>
      <p:ext uri="{BB962C8B-B14F-4D97-AF65-F5344CB8AC3E}">
        <p14:creationId xmlns:p14="http://schemas.microsoft.com/office/powerpoint/2010/main" val="719107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As you can see, only the position of the values of the measure Profit changes for each category and segment, and not its value</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943" y="2114550"/>
            <a:ext cx="5830114" cy="2600624"/>
          </a:xfrm>
          <a:prstGeom prst="rect">
            <a:avLst/>
          </a:prstGeom>
        </p:spPr>
      </p:pic>
    </p:spTree>
    <p:extLst>
      <p:ext uri="{BB962C8B-B14F-4D97-AF65-F5344CB8AC3E}">
        <p14:creationId xmlns:p14="http://schemas.microsoft.com/office/powerpoint/2010/main" val="3423366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a:xfrm>
            <a:off x="301752" y="971550"/>
            <a:ext cx="8503920" cy="36027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Swapping Dimensions: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new view can be created from an existing view by swapping the position of the dimensions.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does not change the values of the measures but it does change the position of the measures.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a view for analyzing the profit for each year for each segment and category of products.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Click the vertical line at the end of  category column and drag it to the segment column.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646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r>
              <a:rPr lang="en-US" sz="2000" b="1" dirty="0" smtClean="0">
                <a:latin typeface="Times New Roman" panose="02020603050405020304" pitchFamily="18" charset="0"/>
                <a:cs typeface="Times New Roman" panose="02020603050405020304" pitchFamily="18" charset="0"/>
              </a:rPr>
              <a:t>Swapping Dimensions:</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80" y="1504950"/>
            <a:ext cx="5839640" cy="3276600"/>
          </a:xfrm>
          <a:prstGeom prst="rect">
            <a:avLst/>
          </a:prstGeom>
        </p:spPr>
      </p:pic>
    </p:spTree>
    <p:extLst>
      <p:ext uri="{BB962C8B-B14F-4D97-AF65-F5344CB8AC3E}">
        <p14:creationId xmlns:p14="http://schemas.microsoft.com/office/powerpoint/2010/main" val="3576741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Swapping Dimensions: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Following is the result of swapping two dimensions: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see that only the position of values of the measure Profit changes for each category and segment , and not its value.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431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Custom Data View</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71847" y="1047750"/>
            <a:ext cx="4963794" cy="3525838"/>
          </a:xfrm>
        </p:spPr>
      </p:pic>
    </p:spTree>
    <p:extLst>
      <p:ext uri="{BB962C8B-B14F-4D97-AF65-F5344CB8AC3E}">
        <p14:creationId xmlns:p14="http://schemas.microsoft.com/office/powerpoint/2010/main" val="2257258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Extracting Data</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Data extraction in Tableau creates a subset of data from the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useful in increasing the performance by applying filters.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also helps in applying some features of Tableau like finding the distinct values in the data.</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099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Creating an Extract: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Extraction is done by the following: Data -&gt; Extract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creates many options such as applying limits to how many rows to be extracted .</a:t>
            </a:r>
          </a:p>
          <a:p>
            <a:pPr marL="0" indent="0">
              <a:buNone/>
            </a:pPr>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8189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08418" y="1047750"/>
            <a:ext cx="3690652" cy="3525838"/>
          </a:xfrm>
        </p:spPr>
      </p:pic>
    </p:spTree>
    <p:extLst>
      <p:ext uri="{BB962C8B-B14F-4D97-AF65-F5344CB8AC3E}">
        <p14:creationId xmlns:p14="http://schemas.microsoft.com/office/powerpoint/2010/main" val="1449470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sp>
        <p:nvSpPr>
          <p:cNvPr id="3" name="Content Placeholder 2"/>
          <p:cNvSpPr>
            <a:spLocks noGrp="1"/>
          </p:cNvSpPr>
          <p:nvPr>
            <p:ph sz="quarter" idx="1"/>
          </p:nvPr>
        </p:nvSpPr>
        <p:spPr>
          <a:xfrm>
            <a:off x="381000" y="971550"/>
            <a:ext cx="8503920" cy="3429000"/>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Applying Extract Filters: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extract a subset of  data from the data source , we can create filters which will return only the relevant rows.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the sample superstore dataset and create an extract.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filter option , choose select from  list and tick mark the check box value for which you need to pull the data from the source.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460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Environment Setup</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Download Tableau Desktop: </a:t>
            </a: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personal edition of  Tableau desktop can be downloaded.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need to register with the details to be able to be downloaded.</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After downloading , the installation process is very straightforward.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Accept the licence agreement and provide the target folder for installation.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4326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sp>
        <p:nvSpPr>
          <p:cNvPr id="3" name="Content Placeholder 2"/>
          <p:cNvSpPr>
            <a:spLocks noGrp="1"/>
          </p:cNvSpPr>
          <p:nvPr>
            <p:ph sz="quarter" idx="1"/>
          </p:nvPr>
        </p:nvSpPr>
        <p:spPr>
          <a:xfrm>
            <a:off x="301752" y="971550"/>
            <a:ext cx="8503920" cy="3867150"/>
          </a:xfrm>
        </p:spPr>
        <p:txBody>
          <a:bodyPr>
            <a:normAutofit/>
          </a:bodyPr>
          <a:lstStyle/>
          <a:p>
            <a:r>
              <a:rPr lang="en-US" sz="2000" b="1" dirty="0">
                <a:latin typeface="Times New Roman" panose="02020603050405020304" pitchFamily="18" charset="0"/>
                <a:cs typeface="Times New Roman" panose="02020603050405020304" pitchFamily="18" charset="0"/>
              </a:rPr>
              <a:t>Applying Extract Filters</a:t>
            </a:r>
            <a:r>
              <a:rPr lang="en-US" sz="2000" b="1" dirty="0" smtClean="0">
                <a:latin typeface="Times New Roman" panose="02020603050405020304" pitchFamily="18" charset="0"/>
                <a:cs typeface="Times New Roman" panose="02020603050405020304" pitchFamily="18" charset="0"/>
              </a:rPr>
              <a:t>:</a:t>
            </a:r>
          </a:p>
          <a:p>
            <a:endParaRPr lang="en-US" sz="2000"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276350"/>
            <a:ext cx="5784082" cy="3562350"/>
          </a:xfrm>
          <a:prstGeom prst="rect">
            <a:avLst/>
          </a:prstGeom>
        </p:spPr>
      </p:pic>
    </p:spTree>
    <p:extLst>
      <p:ext uri="{BB962C8B-B14F-4D97-AF65-F5344CB8AC3E}">
        <p14:creationId xmlns:p14="http://schemas.microsoft.com/office/powerpoint/2010/main" val="20599221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Adding new data to the extract: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add more data for an already created extract , choose the option Data-&gt; Extract-&gt; Append data from file.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Browse the file containing the data and click ok to finish.</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number and datatype of the columns in the file should be in sync with the existing data.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222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14600" y="1123950"/>
            <a:ext cx="3860678" cy="3602038"/>
          </a:xfrm>
        </p:spPr>
      </p:pic>
    </p:spTree>
    <p:extLst>
      <p:ext uri="{BB962C8B-B14F-4D97-AF65-F5344CB8AC3E}">
        <p14:creationId xmlns:p14="http://schemas.microsoft.com/office/powerpoint/2010/main" val="934859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Extract History:</a:t>
            </a: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verify the history of data extracts to be sure about how many times the extract has happened and at what times.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use the menu  - Data -&gt;  Extract History.</a:t>
            </a: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73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Extracting Data</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11045" y="1144588"/>
            <a:ext cx="3485398" cy="3429000"/>
          </a:xfrm>
        </p:spPr>
      </p:pic>
    </p:spTree>
    <p:extLst>
      <p:ext uri="{BB962C8B-B14F-4D97-AF65-F5344CB8AC3E}">
        <p14:creationId xmlns:p14="http://schemas.microsoft.com/office/powerpoint/2010/main" val="1323382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a:t>
            </a:r>
            <a:r>
              <a:rPr lang="en-US" sz="4000" dirty="0" smtClean="0">
                <a:latin typeface="Times New Roman" panose="02020603050405020304" pitchFamily="18" charset="0"/>
                <a:cs typeface="Times New Roman" panose="02020603050405020304" pitchFamily="18" charset="0"/>
              </a:rPr>
              <a:t>Fields Operations</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has many features to manipulate the fields present in Tableau data pane.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rename the fields or combine two fields to create one field.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Such operations help in the organization of the dimensions and measures , as well as accommodate two or more fields with the same name for better data analysis.</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970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Adding fields to worksheet: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add any field to the worksheet by right – clicking and choosing the option Add to Sheet.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drag and drop the fields into different shelves present in   the worksheet ,  like columns shelf, Rows shelf, Filters shelf and many other shelfs under the master card.</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069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2200" y="1047750"/>
            <a:ext cx="4300056" cy="3602038"/>
          </a:xfrm>
        </p:spPr>
      </p:pic>
    </p:spTree>
    <p:extLst>
      <p:ext uri="{BB962C8B-B14F-4D97-AF65-F5344CB8AC3E}">
        <p14:creationId xmlns:p14="http://schemas.microsoft.com/office/powerpoint/2010/main" val="1162077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Combining Two Fields: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You can combine two dimension fields to create one field.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combined field has a  name which is a combination of  the individual fields.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values in the dimension get combined to a single value by joining the two strings into one string separated by comma.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default field can be changed using the rename field operation.</a:t>
            </a:r>
          </a:p>
          <a:p>
            <a:pPr marL="0" indent="0">
              <a:buNone/>
            </a:pP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739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sp>
        <p:nvSpPr>
          <p:cNvPr id="3" name="Content Placeholder 2"/>
          <p:cNvSpPr>
            <a:spLocks noGrp="1"/>
          </p:cNvSpPr>
          <p:nvPr>
            <p:ph sz="quarter" idx="1"/>
          </p:nvPr>
        </p:nvSpPr>
        <p:spPr>
          <a:xfrm>
            <a:off x="301752" y="971550"/>
            <a:ext cx="8503920" cy="3886200"/>
          </a:xfrm>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Combining Two Fields: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create two dimension field to create one field.</a:t>
            </a: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799" y="1962150"/>
            <a:ext cx="5703401" cy="2667000"/>
          </a:xfrm>
          <a:prstGeom prst="rect">
            <a:avLst/>
          </a:prstGeom>
        </p:spPr>
      </p:pic>
    </p:spTree>
    <p:extLst>
      <p:ext uri="{BB962C8B-B14F-4D97-AF65-F5344CB8AC3E}">
        <p14:creationId xmlns:p14="http://schemas.microsoft.com/office/powerpoint/2010/main" val="1132260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Environment Setup</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Start the  Installation Wizard: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Double – click the </a:t>
            </a:r>
            <a:r>
              <a:rPr lang="en-IN" sz="2000" b="1" dirty="0" smtClean="0">
                <a:latin typeface="Times New Roman" panose="02020603050405020304" pitchFamily="18" charset="0"/>
                <a:cs typeface="Times New Roman" panose="02020603050405020304" pitchFamily="18" charset="0"/>
              </a:rPr>
              <a:t>TableauDesktop-64bit-9-2-2.exe.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will present a </a:t>
            </a:r>
            <a:r>
              <a:rPr lang="en-US" sz="2000" dirty="0" smtClean="0">
                <a:latin typeface="Times New Roman" panose="02020603050405020304" pitchFamily="18" charset="0"/>
                <a:cs typeface="Times New Roman" panose="02020603050405020304" pitchFamily="18" charset="0"/>
              </a:rPr>
              <a:t>screen </a:t>
            </a:r>
            <a:r>
              <a:rPr lang="en-US" sz="2000" dirty="0" smtClean="0">
                <a:latin typeface="Times New Roman" panose="02020603050405020304" pitchFamily="18" charset="0"/>
                <a:cs typeface="Times New Roman" panose="02020603050405020304" pitchFamily="18" charset="0"/>
              </a:rPr>
              <a:t>to allow the installation program to run.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Click “run”.</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800350"/>
            <a:ext cx="4115374" cy="1981200"/>
          </a:xfrm>
          <a:prstGeom prst="rect">
            <a:avLst/>
          </a:prstGeom>
        </p:spPr>
      </p:pic>
    </p:spTree>
    <p:extLst>
      <p:ext uri="{BB962C8B-B14F-4D97-AF65-F5344CB8AC3E}">
        <p14:creationId xmlns:p14="http://schemas.microsoft.com/office/powerpoint/2010/main" val="4146829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Searching Fields: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search for names of  fields using the search box option.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write the first three or more letters of the name field, it brings out the result showing only the fields whose name contains the letters.</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90153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171450"/>
            <a:ext cx="8534400" cy="647700"/>
          </a:xfrm>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60741" y="1047750"/>
            <a:ext cx="3586005" cy="3657600"/>
          </a:xfrm>
        </p:spPr>
      </p:pic>
    </p:spTree>
    <p:extLst>
      <p:ext uri="{BB962C8B-B14F-4D97-AF65-F5344CB8AC3E}">
        <p14:creationId xmlns:p14="http://schemas.microsoft.com/office/powerpoint/2010/main" val="40842647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Reordering Fields: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change the position of fields by simply dragging them up  and down.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following example , we drag the field customer name to the place between state and city.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done to bring similar fields together whiach are frequently used for analysis.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8665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Fields Operations</a:t>
            </a:r>
            <a:endParaRPr lang="en-IN" sz="4000" dirty="0"/>
          </a:p>
        </p:txBody>
      </p:sp>
      <p:sp>
        <p:nvSpPr>
          <p:cNvPr id="3" name="Content Placeholder 2"/>
          <p:cNvSpPr>
            <a:spLocks noGrp="1"/>
          </p:cNvSpPr>
          <p:nvPr>
            <p:ph sz="quarter" idx="1"/>
          </p:nvPr>
        </p:nvSpPr>
        <p:spPr>
          <a:xfrm>
            <a:off x="301752" y="971550"/>
            <a:ext cx="8503920" cy="3962400"/>
          </a:xfrm>
        </p:spPr>
        <p:txBody>
          <a:bodyPr>
            <a:normAutofit/>
          </a:bodyPr>
          <a:lstStyle/>
          <a:p>
            <a:r>
              <a:rPr lang="en-US" sz="2000" b="1" dirty="0">
                <a:latin typeface="Times New Roman" panose="02020603050405020304" pitchFamily="18" charset="0"/>
                <a:cs typeface="Times New Roman" panose="02020603050405020304" pitchFamily="18" charset="0"/>
              </a:rPr>
              <a:t>Reordering Fields:</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427" y="1428750"/>
            <a:ext cx="5290211" cy="3429000"/>
          </a:xfrm>
          <a:prstGeom prst="rect">
            <a:avLst/>
          </a:prstGeom>
        </p:spPr>
      </p:pic>
    </p:spTree>
    <p:extLst>
      <p:ext uri="{BB962C8B-B14F-4D97-AF65-F5344CB8AC3E}">
        <p14:creationId xmlns:p14="http://schemas.microsoft.com/office/powerpoint/2010/main" val="409988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Tableau – Editing Metadata</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After connecting to the data source , it captures the metadata details of the source like columns and their data types.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to create the dimensions , measures and  calculated fields used in the views.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browse the metadata and change some of its properties for some specific  requirements.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0109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After connecting to the data source , Tableau  captures the metadata details of the source like the columns and their data types.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to create the dimensions , measures and calculated fields used in the views.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browse the metadata and change some of the properties for some specific requirements.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4033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sp>
        <p:nvSpPr>
          <p:cNvPr id="3" name="Content Placeholder 2"/>
          <p:cNvSpPr>
            <a:spLocks noGrp="1"/>
          </p:cNvSpPr>
          <p:nvPr>
            <p:ph sz="quarter" idx="1"/>
          </p:nvPr>
        </p:nvSpPr>
        <p:spPr>
          <a:xfrm>
            <a:off x="301752" y="1047750"/>
            <a:ext cx="8503920" cy="3526536"/>
          </a:xfrm>
        </p:spPr>
        <p:txBody>
          <a:bodyPr>
            <a:normAutofit fontScale="92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Checking the Metadata: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After connecting to a data source , Tableau presents all possible tables and columns present in the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the source ‘Sample Coffee shop’ for checking the metadata.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Click the data menu and choose to connect to a data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Browse for the MS access file named ‘Sample – Coffee shop’.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Drag the table named Product to the data  canvas.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 choosing the file , we get the following screen which shows the column names and their data types.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9023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sp>
        <p:nvSpPr>
          <p:cNvPr id="3" name="Content Placeholder 2"/>
          <p:cNvSpPr>
            <a:spLocks noGrp="1"/>
          </p:cNvSpPr>
          <p:nvPr>
            <p:ph sz="quarter" idx="1"/>
          </p:nvPr>
        </p:nvSpPr>
        <p:spPr>
          <a:xfrm>
            <a:off x="301752" y="1047750"/>
            <a:ext cx="8503920" cy="3526536"/>
          </a:xfrm>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Checking the Metadata: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string data types are shown as Abc and the numeric data types are shown as #.</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969" y="2419350"/>
            <a:ext cx="5564498" cy="2438400"/>
          </a:xfrm>
          <a:prstGeom prst="rect">
            <a:avLst/>
          </a:prstGeom>
        </p:spPr>
      </p:pic>
    </p:spTree>
    <p:extLst>
      <p:ext uri="{BB962C8B-B14F-4D97-AF65-F5344CB8AC3E}">
        <p14:creationId xmlns:p14="http://schemas.microsoft.com/office/powerpoint/2010/main" val="1801547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sp>
        <p:nvSpPr>
          <p:cNvPr id="3" name="Content Placeholder 2"/>
          <p:cNvSpPr>
            <a:spLocks noGrp="1"/>
          </p:cNvSpPr>
          <p:nvPr>
            <p:ph sz="quarter" idx="1"/>
          </p:nvPr>
        </p:nvSpPr>
        <p:spPr>
          <a:xfrm>
            <a:off x="301752" y="971550"/>
            <a:ext cx="8503920" cy="360273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Changing the Data Type: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datatype  of some of the fields can be changed if required.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Depending on the nature of source data , Tableau cannot recognize the data type from   the source.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those cases , the data type can be edited manually.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955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Tableau – Editing Metadata</a:t>
            </a:r>
            <a:endParaRPr lang="en-IN" sz="4000"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90801" y="1200150"/>
            <a:ext cx="4038600" cy="3505200"/>
          </a:xfrm>
        </p:spPr>
      </p:pic>
    </p:spTree>
    <p:extLst>
      <p:ext uri="{BB962C8B-B14F-4D97-AF65-F5344CB8AC3E}">
        <p14:creationId xmlns:p14="http://schemas.microsoft.com/office/powerpoint/2010/main" val="4265608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4983</TotalTime>
  <Words>4902</Words>
  <Application>Microsoft Office PowerPoint</Application>
  <PresentationFormat>On-screen Show (16:9)</PresentationFormat>
  <Paragraphs>495</Paragraphs>
  <Slides>118</Slides>
  <Notes>0</Notes>
  <HiddenSlides>0</HiddenSlides>
  <MMClips>0</MMClip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Civic</vt:lpstr>
      <vt:lpstr>Tableau</vt:lpstr>
      <vt:lpstr>Tableau</vt:lpstr>
      <vt:lpstr>Pre - Requisites</vt:lpstr>
      <vt:lpstr>Tableau - Overview</vt:lpstr>
      <vt:lpstr>Tableau - Features</vt:lpstr>
      <vt:lpstr>Tableau - Features</vt:lpstr>
      <vt:lpstr>Tableau - Features</vt:lpstr>
      <vt:lpstr>Tableau – Environment Setup</vt:lpstr>
      <vt:lpstr>Tableau – Environment Setup</vt:lpstr>
      <vt:lpstr>Tableau – Environment Setup</vt:lpstr>
      <vt:lpstr>Tableau – Environment Setup</vt:lpstr>
      <vt:lpstr>Tableau – Environment Setup</vt:lpstr>
      <vt:lpstr>Tableau – Environment Setup</vt:lpstr>
      <vt:lpstr>Tableau – Environment Setup</vt:lpstr>
      <vt:lpstr>Tableau – Get Started</vt:lpstr>
      <vt:lpstr>Tableau – Get Started</vt:lpstr>
      <vt:lpstr>Tableau – Get Started</vt:lpstr>
      <vt:lpstr>Tableau – Get Started</vt:lpstr>
      <vt:lpstr>Tableau – Get Started</vt:lpstr>
      <vt:lpstr>Tableau – Get Started</vt:lpstr>
      <vt:lpstr>Tableau – Get Started</vt:lpstr>
      <vt:lpstr>Tableau – Get Started</vt:lpstr>
      <vt:lpstr>Tableau – Get Started</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Dashboard Menu</vt:lpstr>
      <vt:lpstr>Dashboard Menu</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Navigation</vt:lpstr>
      <vt:lpstr>Tableau – Design Flow</vt:lpstr>
      <vt:lpstr>Tableau – Design Flow</vt:lpstr>
      <vt:lpstr>Tableau – Design Flow</vt:lpstr>
      <vt:lpstr>Tableau – Design Flow</vt:lpstr>
      <vt:lpstr>Tableau – Design Flow</vt:lpstr>
      <vt:lpstr>Tableau – Design Flow</vt:lpstr>
      <vt:lpstr>Tableau – File Types</vt:lpstr>
      <vt:lpstr>Tableau – File Types</vt:lpstr>
      <vt:lpstr>Tableau – File Types</vt:lpstr>
      <vt:lpstr>Tableau – Data Types</vt:lpstr>
      <vt:lpstr>Tableau – Data Types</vt:lpstr>
      <vt:lpstr>Tableau – Data Types</vt:lpstr>
      <vt:lpstr>Tableau – Data Sources</vt:lpstr>
      <vt:lpstr>Tableau – Data Sources</vt:lpstr>
      <vt:lpstr>Tableau – Data Sources</vt:lpstr>
      <vt:lpstr>Tableau – Data Sources</vt:lpstr>
      <vt:lpstr>Tableau – Custom Data View</vt:lpstr>
      <vt:lpstr>Tableau – Custom Data View</vt:lpstr>
      <vt:lpstr>Tableau – Custom Data View</vt:lpstr>
      <vt:lpstr>Tableau – Custom Data View</vt:lpstr>
      <vt:lpstr>Tableau – Custom Data View</vt:lpstr>
      <vt:lpstr>Tableau – Custom Data View</vt:lpstr>
      <vt:lpstr>Tableau – Custom Data View</vt:lpstr>
      <vt:lpstr>Tableau – Custom Data View</vt:lpstr>
      <vt:lpstr>Tableau – Custom Data View</vt:lpstr>
      <vt:lpstr>Tableau – Custom Data View</vt:lpstr>
      <vt:lpstr>Tableau – Custom Data View</vt:lpstr>
      <vt:lpstr>Tableau – Custom Data View</vt:lpstr>
      <vt:lpstr>Tableau – Extracting Data</vt:lpstr>
      <vt:lpstr>Tableau – Extracting Data</vt:lpstr>
      <vt:lpstr>Tableau – Extracting Data</vt:lpstr>
      <vt:lpstr>Tableau – Extracting Data</vt:lpstr>
      <vt:lpstr>Tableau – Extracting Data</vt:lpstr>
      <vt:lpstr>Tableau – Extracting Data</vt:lpstr>
      <vt:lpstr>Tableau – Extracting Data</vt:lpstr>
      <vt:lpstr>Tableau – Extracting Data</vt:lpstr>
      <vt:lpstr>Tableau – Extracting Data</vt:lpstr>
      <vt:lpstr>Tableau – Fields Operations</vt:lpstr>
      <vt:lpstr>Tableau – Fields Operations</vt:lpstr>
      <vt:lpstr>Tableau – Fields Operations</vt:lpstr>
      <vt:lpstr>Tableau – Fields Operations</vt:lpstr>
      <vt:lpstr>Tableau – Fields Operations</vt:lpstr>
      <vt:lpstr>Tableau – Fields Operations</vt:lpstr>
      <vt:lpstr>Tableau – Fields Operations</vt:lpstr>
      <vt:lpstr>Tableau – Fields Operations</vt:lpstr>
      <vt:lpstr>Tableau – Fields Operations</vt:lpstr>
      <vt:lpstr>Tableau – Editing Metadata</vt:lpstr>
      <vt:lpstr>Tableau – Editing Metadata</vt:lpstr>
      <vt:lpstr>Tableau – Editing Metadata</vt:lpstr>
      <vt:lpstr>Tableau – Editing Metadata</vt:lpstr>
      <vt:lpstr>Tableau – Editing Metadata</vt:lpstr>
      <vt:lpstr>Tableau – Editing Metadata</vt:lpstr>
      <vt:lpstr>Tableau – Editing Metadata</vt:lpstr>
      <vt:lpstr>Tableau – Editing Metadata</vt:lpstr>
      <vt:lpstr>Tableau – Editing Metadata</vt:lpstr>
      <vt:lpstr>Tableau – Editing Metadata</vt:lpstr>
      <vt:lpstr>Tableau – Data Joining</vt:lpstr>
      <vt:lpstr>Tableau – Data Joining</vt:lpstr>
      <vt:lpstr>Tableau – Data Joining</vt:lpstr>
      <vt:lpstr>Tableau – Data Joining</vt:lpstr>
      <vt:lpstr>Tableau – Data Joining</vt:lpstr>
      <vt:lpstr>Tableau – Data Joining</vt:lpstr>
      <vt:lpstr>Tableau – Data Joining</vt:lpstr>
      <vt:lpstr>Tableau – Data Blending</vt:lpstr>
      <vt:lpstr>Tableau – Data Blending</vt:lpstr>
      <vt:lpstr>Tableau – Data Blending</vt:lpstr>
      <vt:lpstr>Tableau – Data Blending</vt:lpstr>
      <vt:lpstr>Tableau – Data Blending</vt:lpstr>
      <vt:lpstr>Tableau – Data Blending</vt:lpstr>
      <vt:lpstr>Tableau – Data Blending</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224</cp:revision>
  <dcterms:created xsi:type="dcterms:W3CDTF">2006-08-16T00:00:00Z</dcterms:created>
  <dcterms:modified xsi:type="dcterms:W3CDTF">2022-02-07T03:20:57Z</dcterms:modified>
</cp:coreProperties>
</file>